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4"/>
  </p:sldMasterIdLst>
  <p:notesMasterIdLst>
    <p:notesMasterId r:id="rId49"/>
  </p:notesMasterIdLst>
  <p:sldIdLst>
    <p:sldId id="267" r:id="rId5"/>
    <p:sldId id="296" r:id="rId6"/>
    <p:sldId id="276" r:id="rId7"/>
    <p:sldId id="336" r:id="rId8"/>
    <p:sldId id="339" r:id="rId9"/>
    <p:sldId id="340" r:id="rId10"/>
    <p:sldId id="338" r:id="rId11"/>
    <p:sldId id="299" r:id="rId12"/>
    <p:sldId id="270" r:id="rId13"/>
    <p:sldId id="310" r:id="rId14"/>
    <p:sldId id="311" r:id="rId15"/>
    <p:sldId id="282" r:id="rId16"/>
    <p:sldId id="281" r:id="rId17"/>
    <p:sldId id="271" r:id="rId18"/>
    <p:sldId id="333" r:id="rId19"/>
    <p:sldId id="274" r:id="rId20"/>
    <p:sldId id="283" r:id="rId21"/>
    <p:sldId id="322" r:id="rId22"/>
    <p:sldId id="288" r:id="rId23"/>
    <p:sldId id="323" r:id="rId24"/>
    <p:sldId id="290" r:id="rId25"/>
    <p:sldId id="293" r:id="rId26"/>
    <p:sldId id="275" r:id="rId27"/>
    <p:sldId id="302" r:id="rId28"/>
    <p:sldId id="325" r:id="rId29"/>
    <p:sldId id="327" r:id="rId30"/>
    <p:sldId id="328" r:id="rId31"/>
    <p:sldId id="326" r:id="rId32"/>
    <p:sldId id="329" r:id="rId33"/>
    <p:sldId id="330" r:id="rId34"/>
    <p:sldId id="331" r:id="rId35"/>
    <p:sldId id="335" r:id="rId36"/>
    <p:sldId id="324" r:id="rId37"/>
    <p:sldId id="315" r:id="rId38"/>
    <p:sldId id="301" r:id="rId39"/>
    <p:sldId id="341" r:id="rId40"/>
    <p:sldId id="337" r:id="rId41"/>
    <p:sldId id="342" r:id="rId42"/>
    <p:sldId id="344" r:id="rId43"/>
    <p:sldId id="345" r:id="rId44"/>
    <p:sldId id="343" r:id="rId45"/>
    <p:sldId id="346" r:id="rId46"/>
    <p:sldId id="347" r:id="rId47"/>
    <p:sldId id="348" r:id="rId48"/>
  </p:sldIdLst>
  <p:sldSz cx="9144000" cy="5143500" type="screen16x9"/>
  <p:notesSz cx="6858000" cy="9144000"/>
  <p:embeddedFontLst>
    <p:embeddedFont>
      <p:font typeface="Nunito Sans" pitchFamily="2" charset="0"/>
      <p:regular r:id="rId50"/>
      <p:bold r:id="rId51"/>
      <p:italic r:id="rId52"/>
      <p:boldItalic r:id="rId53"/>
    </p:embeddedFont>
    <p:embeddedFont>
      <p:font typeface="Nunito Sans Black" pitchFamily="2" charset="0"/>
      <p:bold r:id="rId54"/>
      <p:italic r:id="rId55"/>
      <p:boldItalic r:id="rId56"/>
    </p:embeddedFont>
    <p:embeddedFont>
      <p:font typeface="Nunito Sans ExtraLight" pitchFamily="2" charset="0"/>
      <p:regular r:id="rId57"/>
      <p:italic r:id="rId58"/>
    </p:embeddedFont>
    <p:embeddedFont>
      <p:font typeface="Nunito Sans Light" pitchFamily="2" charset="0"/>
      <p:regular r:id="rId59"/>
      <p:italic r:id="rId60"/>
    </p:embeddedFont>
    <p:embeddedFont>
      <p:font typeface="Roboto" panose="02000000000000000000" pitchFamily="2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2" pos="4830" userDrawn="1">
          <p15:clr>
            <a:srgbClr val="A4A3A4"/>
          </p15:clr>
        </p15:guide>
        <p15:guide id="3" pos="907" userDrawn="1">
          <p15:clr>
            <a:srgbClr val="A4A3A4"/>
          </p15:clr>
        </p15:guide>
        <p15:guide id="4" orient="horz" pos="2958" userDrawn="1">
          <p15:clr>
            <a:srgbClr val="A4A3A4"/>
          </p15:clr>
        </p15:guide>
        <p15:guide id="5" orient="horz" pos="71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dovica D'Orsa" initials="LD" lastIdx="1" clrIdx="0">
    <p:extLst>
      <p:ext uri="{19B8F6BF-5375-455C-9EA6-DF929625EA0E}">
        <p15:presenceInfo xmlns:p15="http://schemas.microsoft.com/office/powerpoint/2012/main" userId="S::Ludovica.DOrsa@applied.it::9d40f3c8-7b15-4ff2-b743-404296b84eb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7777"/>
    <a:srgbClr val="828282"/>
    <a:srgbClr val="005BB2"/>
    <a:srgbClr val="007FC2"/>
    <a:srgbClr val="CEDAE9"/>
    <a:srgbClr val="003CA0"/>
    <a:srgbClr val="EEEEEE"/>
    <a:srgbClr val="DE6CE8"/>
    <a:srgbClr val="00B0F6"/>
    <a:srgbClr val="00BE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7DEBFA-4669-4112-ABCC-54819161F228}" v="18" dt="2021-12-13T11:40:36.2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12" autoAdjust="0"/>
    <p:restoredTop sz="95838" autoAdjust="0"/>
  </p:normalViewPr>
  <p:slideViewPr>
    <p:cSldViewPr snapToGrid="0">
      <p:cViewPr varScale="1">
        <p:scale>
          <a:sx n="125" d="100"/>
          <a:sy n="125" d="100"/>
        </p:scale>
        <p:origin x="398" y="72"/>
      </p:cViewPr>
      <p:guideLst>
        <p:guide pos="4830"/>
        <p:guide pos="907"/>
        <p:guide orient="horz" pos="2958"/>
        <p:guide orient="horz" pos="71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627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font" Target="fonts/font14.fntdata"/><Relationship Id="rId68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font" Target="fonts/font12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font" Target="fonts/font2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10.fntdata"/><Relationship Id="rId67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font" Target="fonts/font1.fntdata"/><Relationship Id="rId55" Type="http://schemas.openxmlformats.org/officeDocument/2006/relationships/font" Target="fonts/font6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outline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18/5/colors/Iconchunking_coloredoutline_colorful1" csCatId="colorful" phldr="1"/>
      <dgm:spPr/>
      <dgm:t>
        <a:bodyPr rtlCol="0"/>
        <a:lstStyle/>
        <a:p>
          <a:pPr rtl="0"/>
          <a:endParaRPr lang="en-US"/>
        </a:p>
      </dgm:t>
    </dgm:pt>
    <dgm:pt modelId="{AACEAFD5-63CF-4AFC-B46F-BE086C5D447C}">
      <dgm:prSet phldrT="[Text]" custT="1"/>
      <dgm:spPr>
        <a:solidFill>
          <a:srgbClr val="CEDAE9"/>
        </a:solidFill>
        <a:ln>
          <a:solidFill>
            <a:srgbClr val="CEDAE9"/>
          </a:solidFill>
        </a:ln>
      </dgm:spPr>
      <dgm:t>
        <a:bodyPr rtlCol="0"/>
        <a:lstStyle/>
        <a:p>
          <a:pPr rtl="0"/>
          <a:r>
            <a:rPr lang="it-IT" sz="1400" b="1" noProof="0" dirty="0">
              <a:solidFill>
                <a:schemeClr val="tx1"/>
              </a:solidFill>
              <a:effectLst>
                <a:outerShdw blurRad="50800" dist="38100" dir="2700000" sx="1000" sy="1000" algn="tl" rotWithShape="0">
                  <a:schemeClr val="tx1">
                    <a:alpha val="0"/>
                  </a:schemeClr>
                </a:outerShdw>
              </a:effectLst>
              <a:latin typeface="Nunito Sans Black" pitchFamily="2" charset="0"/>
            </a:rPr>
            <a:t>Pulizia Dati</a:t>
          </a:r>
        </a:p>
      </dgm:t>
    </dgm:pt>
    <dgm:pt modelId="{7A0BD8EC-BB4A-4912-A54E-6F39B681264E}" type="parTrans" cxnId="{AE101ABC-7EA3-4444-A576-8AB15A371C84}">
      <dgm:prSet/>
      <dgm:spPr/>
      <dgm:t>
        <a:bodyPr rtlCol="0"/>
        <a:lstStyle/>
        <a:p>
          <a:pPr rtl="0"/>
          <a:endParaRPr lang="it-IT" noProof="0" dirty="0"/>
        </a:p>
      </dgm:t>
    </dgm:pt>
    <dgm:pt modelId="{7A8D4B4D-06E9-4958-810D-A6226B6AC588}" type="sibTrans" cxnId="{AE101ABC-7EA3-4444-A576-8AB15A371C84}">
      <dgm:prSet/>
      <dgm:spPr/>
      <dgm:t>
        <a:bodyPr rtlCol="0"/>
        <a:lstStyle/>
        <a:p>
          <a:pPr rtl="0"/>
          <a:endParaRPr lang="it-IT" noProof="0" dirty="0"/>
        </a:p>
      </dgm:t>
    </dgm:pt>
    <dgm:pt modelId="{D71FC021-6A65-44D1-95B9-0E6C89079866}">
      <dgm:prSet phldrT="[Text]" custT="1"/>
      <dgm:spPr>
        <a:solidFill>
          <a:srgbClr val="003CA0"/>
        </a:solidFill>
        <a:ln>
          <a:solidFill>
            <a:srgbClr val="003CA0"/>
          </a:solidFill>
        </a:ln>
      </dgm:spPr>
      <dgm:t>
        <a:bodyPr rtlCol="0"/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noProof="0" dirty="0">
              <a:solidFill>
                <a:srgbClr val="FFFFFF"/>
              </a:solidFill>
              <a:effectLst>
                <a:outerShdw blurRad="50800" dist="38100" dir="2700000" sx="1000" sy="1000" algn="tl" rotWithShape="0">
                  <a:srgbClr val="FFFFFF">
                    <a:alpha val="0"/>
                  </a:srgbClr>
                </a:outerShdw>
              </a:effectLst>
              <a:latin typeface="Nunito Sans Black" pitchFamily="2" charset="0"/>
              <a:ea typeface="+mn-ea"/>
              <a:cs typeface="+mn-cs"/>
            </a:rPr>
            <a:t>Analisi Cluster</a:t>
          </a:r>
        </a:p>
      </dgm:t>
    </dgm:pt>
    <dgm:pt modelId="{862AAE39-3AAD-40E3-BA20-90187BD73242}" type="parTrans" cxnId="{53239C96-427C-420B-95DC-546F3B30ED65}">
      <dgm:prSet/>
      <dgm:spPr/>
      <dgm:t>
        <a:bodyPr rtlCol="0"/>
        <a:lstStyle/>
        <a:p>
          <a:pPr rtl="0"/>
          <a:endParaRPr lang="it-IT" noProof="0" dirty="0"/>
        </a:p>
      </dgm:t>
    </dgm:pt>
    <dgm:pt modelId="{9B090D9D-470E-46E2-AABB-0368A52481AA}" type="sibTrans" cxnId="{53239C96-427C-420B-95DC-546F3B30ED65}">
      <dgm:prSet/>
      <dgm:spPr/>
      <dgm:t>
        <a:bodyPr rtlCol="0"/>
        <a:lstStyle/>
        <a:p>
          <a:pPr rtl="0"/>
          <a:endParaRPr lang="it-IT" noProof="0" dirty="0"/>
        </a:p>
      </dgm:t>
    </dgm:pt>
    <dgm:pt modelId="{4A6BB192-9983-4F48-BBC5-6E384EED7EC5}">
      <dgm:prSet phldrT="[Text]" custT="1"/>
      <dgm:spPr/>
      <dgm:t>
        <a:bodyPr lIns="108000" tIns="432000" rIns="288000" rtlCol="0" anchor="t" anchorCtr="0"/>
        <a:lstStyle/>
        <a:p>
          <a:pPr marL="0" lvl="0" indent="0" algn="l" defTabSz="444500" rtl="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100" kern="1200" noProof="0" dirty="0">
            <a:solidFill>
              <a:srgbClr val="666666"/>
            </a:solidFill>
            <a:latin typeface="Nunito Sans" pitchFamily="2" charset="0"/>
            <a:ea typeface="+mn-ea"/>
            <a:cs typeface="+mn-cs"/>
          </a:endParaRPr>
        </a:p>
      </dgm:t>
    </dgm:pt>
    <dgm:pt modelId="{230A6E4A-6CED-4DC0-AEFE-6859FE07B658}" type="parTrans" cxnId="{E3115EEA-DE9C-4F06-B8B3-BEB263D5F2B1}">
      <dgm:prSet/>
      <dgm:spPr/>
      <dgm:t>
        <a:bodyPr rtlCol="0"/>
        <a:lstStyle/>
        <a:p>
          <a:pPr rtl="0"/>
          <a:endParaRPr lang="it-IT" noProof="0" dirty="0"/>
        </a:p>
      </dgm:t>
    </dgm:pt>
    <dgm:pt modelId="{0B568EC2-5D2A-4B00-8047-B7832F245B44}" type="sibTrans" cxnId="{E3115EEA-DE9C-4F06-B8B3-BEB263D5F2B1}">
      <dgm:prSet/>
      <dgm:spPr/>
      <dgm:t>
        <a:bodyPr rtlCol="0"/>
        <a:lstStyle/>
        <a:p>
          <a:pPr rtl="0"/>
          <a:endParaRPr lang="it-IT" noProof="0" dirty="0"/>
        </a:p>
      </dgm:t>
    </dgm:pt>
    <dgm:pt modelId="{D07AD3FD-84FF-467E-9693-752776549C61}">
      <dgm:prSet phldrT="[Text]" custT="1"/>
      <dgm:spPr>
        <a:solidFill>
          <a:srgbClr val="007FC2"/>
        </a:solidFill>
        <a:ln>
          <a:solidFill>
            <a:srgbClr val="007FC2"/>
          </a:solidFill>
        </a:ln>
      </dgm:spPr>
      <dgm:t>
        <a:bodyPr rtlCol="0"/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noProof="0" dirty="0">
              <a:solidFill>
                <a:srgbClr val="FFFFFF"/>
              </a:solidFill>
              <a:effectLst>
                <a:outerShdw blurRad="50800" dist="38100" dir="2700000" sx="1000" sy="1000" algn="tl" rotWithShape="0">
                  <a:srgbClr val="FFFFFF">
                    <a:alpha val="0"/>
                  </a:srgbClr>
                </a:outerShdw>
              </a:effectLst>
              <a:latin typeface="Nunito Sans Black" pitchFamily="2" charset="0"/>
              <a:ea typeface="+mn-ea"/>
              <a:cs typeface="+mn-cs"/>
            </a:rPr>
            <a:t>Analisi Serie</a:t>
          </a:r>
        </a:p>
      </dgm:t>
    </dgm:pt>
    <dgm:pt modelId="{A8C9B7A9-BC2A-4753-B7F0-F2E361D95520}" type="sibTrans" cxnId="{55492768-9A5E-4F74-AC7C-959C5C24EFD3}">
      <dgm:prSet/>
      <dgm:spPr/>
      <dgm:t>
        <a:bodyPr rtlCol="0"/>
        <a:lstStyle/>
        <a:p>
          <a:pPr rtl="0"/>
          <a:endParaRPr lang="it-IT" noProof="0" dirty="0"/>
        </a:p>
      </dgm:t>
    </dgm:pt>
    <dgm:pt modelId="{7B691773-F524-4FAD-A272-BDF0B0C4370A}" type="parTrans" cxnId="{55492768-9A5E-4F74-AC7C-959C5C24EFD3}">
      <dgm:prSet/>
      <dgm:spPr/>
      <dgm:t>
        <a:bodyPr rtlCol="0"/>
        <a:lstStyle/>
        <a:p>
          <a:pPr rtl="0"/>
          <a:endParaRPr lang="it-IT" noProof="0" dirty="0"/>
        </a:p>
      </dgm:t>
    </dgm:pt>
    <dgm:pt modelId="{32CCB050-072A-41BF-BE1B-388CF53E5629}">
      <dgm:prSet custT="1"/>
      <dgm:spPr>
        <a:solidFill>
          <a:schemeClr val="accent5"/>
        </a:solidFill>
        <a:ln>
          <a:solidFill>
            <a:schemeClr val="accent5"/>
          </a:solidFill>
        </a:ln>
      </dgm:spPr>
      <dgm:t>
        <a:bodyPr rtlCol="0"/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noProof="0" dirty="0" err="1">
              <a:solidFill>
                <a:srgbClr val="FFFFFF"/>
              </a:solidFill>
              <a:effectLst>
                <a:outerShdw blurRad="50800" dist="38100" dir="2700000" sx="1000" sy="1000" algn="tl" rotWithShape="0">
                  <a:srgbClr val="FFFFFF">
                    <a:alpha val="0"/>
                  </a:srgbClr>
                </a:outerShdw>
              </a:effectLst>
              <a:latin typeface="Nunito Sans Black" pitchFamily="2" charset="0"/>
              <a:ea typeface="+mn-ea"/>
              <a:cs typeface="+mn-cs"/>
            </a:rPr>
            <a:t>Findings</a:t>
          </a:r>
          <a:endParaRPr lang="it-IT" sz="1400" b="1" kern="1200" noProof="0" dirty="0">
            <a:solidFill>
              <a:srgbClr val="FFFFFF"/>
            </a:solidFill>
            <a:effectLst>
              <a:outerShdw blurRad="50800" dist="38100" dir="2700000" sx="1000" sy="1000" algn="tl" rotWithShape="0">
                <a:srgbClr val="FFFFFF">
                  <a:alpha val="0"/>
                </a:srgbClr>
              </a:outerShdw>
            </a:effectLst>
            <a:latin typeface="Nunito Sans Black" pitchFamily="2" charset="0"/>
            <a:ea typeface="+mn-ea"/>
            <a:cs typeface="+mn-cs"/>
          </a:endParaRPr>
        </a:p>
      </dgm:t>
    </dgm:pt>
    <dgm:pt modelId="{B301371B-A53D-4B79-8B8D-7B304894442B}" type="parTrans" cxnId="{042E0AE1-6450-410A-B96E-AFBADB139BEA}">
      <dgm:prSet/>
      <dgm:spPr/>
      <dgm:t>
        <a:bodyPr rtlCol="0"/>
        <a:lstStyle/>
        <a:p>
          <a:pPr rtl="0"/>
          <a:endParaRPr lang="it-IT" noProof="0" dirty="0"/>
        </a:p>
      </dgm:t>
    </dgm:pt>
    <dgm:pt modelId="{BF05D8EE-4413-4737-8721-DAF10D6CAB04}" type="sibTrans" cxnId="{042E0AE1-6450-410A-B96E-AFBADB139BEA}">
      <dgm:prSet/>
      <dgm:spPr/>
      <dgm:t>
        <a:bodyPr rtlCol="0"/>
        <a:lstStyle/>
        <a:p>
          <a:pPr rtl="0"/>
          <a:endParaRPr lang="it-IT" noProof="0" dirty="0"/>
        </a:p>
      </dgm:t>
    </dgm:pt>
    <dgm:pt modelId="{03AC81A4-B13A-4E8C-9C28-136028B06DA8}">
      <dgm:prSet phldrT="[Text]" custT="1"/>
      <dgm:spPr>
        <a:solidFill>
          <a:srgbClr val="005BB2"/>
        </a:solidFill>
        <a:ln>
          <a:solidFill>
            <a:srgbClr val="005BB2"/>
          </a:solidFill>
        </a:ln>
      </dgm:spPr>
      <dgm:t>
        <a:bodyPr rtlCol="0"/>
        <a:lstStyle/>
        <a:p>
          <a:pPr rtl="0">
            <a:lnSpc>
              <a:spcPts val="1500"/>
            </a:lnSpc>
            <a:buNone/>
          </a:pPr>
          <a:r>
            <a:rPr lang="it-IT" sz="1400" b="1" noProof="0" dirty="0">
              <a:solidFill>
                <a:srgbClr val="FFFFFF"/>
              </a:solidFill>
              <a:effectLst>
                <a:outerShdw blurRad="50800" dist="38100" dir="2700000" sx="1000" sy="1000" algn="tl" rotWithShape="0">
                  <a:srgbClr val="FFFFFF">
                    <a:alpha val="0"/>
                  </a:srgbClr>
                </a:outerShdw>
              </a:effectLst>
              <a:latin typeface="Nunito Sans Black" pitchFamily="2" charset="0"/>
              <a:ea typeface="+mn-ea"/>
              <a:cs typeface="+mn-cs"/>
            </a:rPr>
            <a:t>Selezione Variabili</a:t>
          </a:r>
          <a:endParaRPr lang="it-IT" sz="1400" noProof="0" dirty="0">
            <a:solidFill>
              <a:schemeClr val="tx2"/>
            </a:solidFill>
          </a:endParaRPr>
        </a:p>
      </dgm:t>
    </dgm:pt>
    <dgm:pt modelId="{8AB460D9-AF76-4E60-A7A0-B0AD4E98E383}" type="parTrans" cxnId="{3A8F2056-EA76-4C82-B017-436E0F2992DD}">
      <dgm:prSet/>
      <dgm:spPr/>
      <dgm:t>
        <a:bodyPr/>
        <a:lstStyle/>
        <a:p>
          <a:endParaRPr lang="it-IT"/>
        </a:p>
      </dgm:t>
    </dgm:pt>
    <dgm:pt modelId="{649DEBCE-6B2C-471A-8628-3481E9B48AEA}" type="sibTrans" cxnId="{3A8F2056-EA76-4C82-B017-436E0F2992DD}">
      <dgm:prSet/>
      <dgm:spPr/>
      <dgm:t>
        <a:bodyPr/>
        <a:lstStyle/>
        <a:p>
          <a:endParaRPr lang="it-IT"/>
        </a:p>
      </dgm:t>
    </dgm:pt>
    <dgm:pt modelId="{6119A1BD-0A81-4358-89E0-215AC45E82DC}">
      <dgm:prSet phldrT="[Text]" custT="1"/>
      <dgm:spPr/>
      <dgm:t>
        <a:bodyPr lIns="108000" tIns="432000" rIns="288000" rtlCol="0" anchor="t" anchorCtr="0"/>
        <a:lstStyle/>
        <a:p>
          <a:pPr marL="0" lvl="0" indent="0" algn="l" defTabSz="444500" rtl="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100" kern="1200" noProof="0" dirty="0">
            <a:solidFill>
              <a:srgbClr val="666666"/>
            </a:solidFill>
            <a:latin typeface="Nunito Sans" pitchFamily="2" charset="0"/>
            <a:ea typeface="+mn-ea"/>
            <a:cs typeface="+mn-cs"/>
          </a:endParaRPr>
        </a:p>
      </dgm:t>
    </dgm:pt>
    <dgm:pt modelId="{2E969584-CB76-4D2B-AECC-438177048757}" type="parTrans" cxnId="{08EB8C8A-0B6B-4B51-83AB-B062DED11AE2}">
      <dgm:prSet/>
      <dgm:spPr/>
      <dgm:t>
        <a:bodyPr/>
        <a:lstStyle/>
        <a:p>
          <a:endParaRPr lang="it-IT"/>
        </a:p>
      </dgm:t>
    </dgm:pt>
    <dgm:pt modelId="{D036EBBE-7A9A-4F8B-838C-387EC7CE6A37}" type="sibTrans" cxnId="{08EB8C8A-0B6B-4B51-83AB-B062DED11AE2}">
      <dgm:prSet/>
      <dgm:spPr/>
      <dgm:t>
        <a:bodyPr/>
        <a:lstStyle/>
        <a:p>
          <a:endParaRPr lang="it-IT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5">
        <dgm:presLayoutVars>
          <dgm:chMax val="0"/>
          <dgm:chPref val="0"/>
        </dgm:presLayoutVars>
      </dgm:prSet>
      <dgm:spPr>
        <a:ln>
          <a:solidFill>
            <a:srgbClr val="CEDAE9"/>
          </a:solidFill>
        </a:ln>
      </dgm:spPr>
    </dgm:pt>
    <dgm:pt modelId="{CA3A6A4E-2D39-41D2-A6B1-B590D0C452D2}" type="pres">
      <dgm:prSet presAssocID="{AACEAFD5-63CF-4AFC-B46F-BE086C5D447C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5">
        <dgm:presLayoutVars>
          <dgm:chMax val="0"/>
          <dgm:chPref val="0"/>
        </dgm:presLayoutVars>
      </dgm:prSet>
      <dgm:spPr>
        <a:ln>
          <a:solidFill>
            <a:srgbClr val="007FC2"/>
          </a:solidFill>
        </a:ln>
      </dgm:spPr>
    </dgm:pt>
    <dgm:pt modelId="{6C46E586-0364-4C52-98F9-74A7ACD803D1}" type="pres">
      <dgm:prSet presAssocID="{D07AD3FD-84FF-467E-9693-752776549C61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C9776A55-5DA6-484B-9881-565795ADD8AE}" type="pres">
      <dgm:prSet presAssocID="{03AC81A4-B13A-4E8C-9C28-136028B06DA8}" presName="composite" presStyleCnt="0"/>
      <dgm:spPr/>
    </dgm:pt>
    <dgm:pt modelId="{A557C5AD-5B09-44B6-A6E7-112363F74EEA}" type="pres">
      <dgm:prSet presAssocID="{03AC81A4-B13A-4E8C-9C28-136028B06DA8}" presName="L" presStyleLbl="solidFgAcc1" presStyleIdx="2" presStyleCnt="5">
        <dgm:presLayoutVars>
          <dgm:chMax val="0"/>
          <dgm:chPref val="0"/>
        </dgm:presLayoutVars>
      </dgm:prSet>
      <dgm:spPr>
        <a:ln>
          <a:solidFill>
            <a:srgbClr val="005BB2"/>
          </a:solidFill>
        </a:ln>
      </dgm:spPr>
    </dgm:pt>
    <dgm:pt modelId="{54CB803E-170B-4EDC-88F3-40B5F45162AD}" type="pres">
      <dgm:prSet presAssocID="{03AC81A4-B13A-4E8C-9C28-136028B06DA8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B73F1751-A429-4185-B6BF-79DA14215750}" type="pres">
      <dgm:prSet presAssocID="{03AC81A4-B13A-4E8C-9C28-136028B06DA8}" presName="des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AAACC0C6-D9BF-40F1-A37B-777EB0BB314D}" type="pres">
      <dgm:prSet presAssocID="{03AC81A4-B13A-4E8C-9C28-136028B06DA8}" presName="EmptyPlaceHolder" presStyleCnt="0"/>
      <dgm:spPr/>
    </dgm:pt>
    <dgm:pt modelId="{73F11880-FE7A-4476-9C96-C1749288B21C}" type="pres">
      <dgm:prSet presAssocID="{649DEBCE-6B2C-471A-8628-3481E9B48AEA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3" presStyleCnt="5">
        <dgm:presLayoutVars>
          <dgm:chMax val="0"/>
          <dgm:chPref val="0"/>
        </dgm:presLayoutVars>
      </dgm:prSet>
      <dgm:spPr>
        <a:solidFill>
          <a:srgbClr val="003CA0"/>
        </a:solidFill>
        <a:ln>
          <a:solidFill>
            <a:srgbClr val="003CA0"/>
          </a:solidFill>
        </a:ln>
      </dgm:spPr>
    </dgm:pt>
    <dgm:pt modelId="{7A0B5EFC-88FB-4ED5-994F-D5F6584C2293}" type="pres">
      <dgm:prSet presAssocID="{D71FC021-6A65-44D1-95B9-0E6C89079866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F5592489-4EC4-4CD3-8C9F-861313656D99}" type="pres">
      <dgm:prSet presAssocID="{9B090D9D-470E-46E2-AABB-0368A52481AA}" presName="space" presStyleCnt="0"/>
      <dgm:spPr/>
    </dgm:pt>
    <dgm:pt modelId="{62262EA1-D674-4DE8-B444-FEC3F6748520}" type="pres">
      <dgm:prSet presAssocID="{32CCB050-072A-41BF-BE1B-388CF53E5629}" presName="composite" presStyleCnt="0"/>
      <dgm:spPr/>
    </dgm:pt>
    <dgm:pt modelId="{7BF6E820-C6E3-4E2C-BB23-ADF9AD641C6B}" type="pres">
      <dgm:prSet presAssocID="{32CCB050-072A-41BF-BE1B-388CF53E5629}" presName="L" presStyleLbl="solidFgAcc1" presStyleIdx="4" presStyleCnt="5">
        <dgm:presLayoutVars>
          <dgm:chMax val="0"/>
          <dgm:chPref val="0"/>
        </dgm:presLayoutVars>
      </dgm:prSet>
      <dgm:spPr>
        <a:ln>
          <a:solidFill>
            <a:schemeClr val="accent5"/>
          </a:solidFill>
        </a:ln>
      </dgm:spPr>
    </dgm:pt>
    <dgm:pt modelId="{B8046455-4EBB-40A8-838B-B584850A8B8E}" type="pres">
      <dgm:prSet presAssocID="{32CCB050-072A-41BF-BE1B-388CF53E5629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1D84544C-5924-422B-9546-A86AE4927E4C}" type="pres">
      <dgm:prSet presAssocID="{32CCB050-072A-41BF-BE1B-388CF53E5629}" presName="des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ED05E404-1B63-4FC9-A7B8-277860DEBCD0}" type="pres">
      <dgm:prSet presAssocID="{32CCB050-072A-41BF-BE1B-388CF53E5629}" presName="EmptyPlaceHolder" presStyleCnt="0"/>
      <dgm:spPr/>
    </dgm:pt>
  </dgm:ptLst>
  <dgm:cxnLst>
    <dgm:cxn modelId="{6CDEA839-6538-453E-9113-58ECC65280CB}" type="presOf" srcId="{AACEAFD5-63CF-4AFC-B46F-BE086C5D447C}" destId="{CA3A6A4E-2D39-41D2-A6B1-B590D0C452D2}" srcOrd="0" destOrd="0" presId="urn:microsoft.com/office/officeart/2016/7/layout/AccentHomeChevronProcess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3A8F2056-EA76-4C82-B017-436E0F2992DD}" srcId="{55C0B14E-AEA6-48D3-A387-ED4A3A3BF840}" destId="{03AC81A4-B13A-4E8C-9C28-136028B06DA8}" srcOrd="2" destOrd="0" parTransId="{8AB460D9-AF76-4E60-A7A0-B0AD4E98E383}" sibTransId="{649DEBCE-6B2C-471A-8628-3481E9B48AEA}"/>
    <dgm:cxn modelId="{5B3F2857-D16E-439D-9739-4BD9E076633B}" type="presOf" srcId="{6119A1BD-0A81-4358-89E0-215AC45E82DC}" destId="{B73F1751-A429-4185-B6BF-79DA14215750}" srcOrd="0" destOrd="0" presId="urn:microsoft.com/office/officeart/2016/7/layout/AccentHomeChevronProcess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61E56288-5A92-4019-989A-398C8EA8A844}" type="presOf" srcId="{4A6BB192-9983-4F48-BBC5-6E384EED7EC5}" destId="{FD7B29F2-0D66-4B4B-BC8A-82DA23575305}" srcOrd="0" destOrd="0" presId="urn:microsoft.com/office/officeart/2016/7/layout/AccentHomeChevronProcess"/>
    <dgm:cxn modelId="{EA629F88-6CA1-42E5-8164-4CD39351585E}" type="presOf" srcId="{03AC81A4-B13A-4E8C-9C28-136028B06DA8}" destId="{54CB803E-170B-4EDC-88F3-40B5F45162AD}" srcOrd="0" destOrd="0" presId="urn:microsoft.com/office/officeart/2016/7/layout/AccentHomeChevronProcess"/>
    <dgm:cxn modelId="{08EB8C8A-0B6B-4B51-83AB-B062DED11AE2}" srcId="{03AC81A4-B13A-4E8C-9C28-136028B06DA8}" destId="{6119A1BD-0A81-4358-89E0-215AC45E82DC}" srcOrd="0" destOrd="0" parTransId="{2E969584-CB76-4D2B-AECC-438177048757}" sibTransId="{D036EBBE-7A9A-4F8B-838C-387EC7CE6A37}"/>
    <dgm:cxn modelId="{60399491-EC61-4ACD-870E-1A66600F3D26}" type="presOf" srcId="{D71FC021-6A65-44D1-95B9-0E6C89079866}" destId="{7A0B5EFC-88FB-4ED5-994F-D5F6584C2293}" srcOrd="0" destOrd="0" presId="urn:microsoft.com/office/officeart/2016/7/layout/AccentHomeChevronProcess"/>
    <dgm:cxn modelId="{53239C96-427C-420B-95DC-546F3B30ED65}" srcId="{55C0B14E-AEA6-48D3-A387-ED4A3A3BF840}" destId="{D71FC021-6A65-44D1-95B9-0E6C89079866}" srcOrd="3" destOrd="0" parTransId="{862AAE39-3AAD-40E3-BA20-90187BD73242}" sibTransId="{9B090D9D-470E-46E2-AABB-0368A52481AA}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665C05C7-3CB0-428C-B457-E59A0AF60DA1}" type="presOf" srcId="{D07AD3FD-84FF-467E-9693-752776549C61}" destId="{6C46E586-0364-4C52-98F9-74A7ACD803D1}" srcOrd="0" destOrd="0" presId="urn:microsoft.com/office/officeart/2016/7/layout/AccentHomeChevronProcess"/>
    <dgm:cxn modelId="{042E0AE1-6450-410A-B96E-AFBADB139BEA}" srcId="{55C0B14E-AEA6-48D3-A387-ED4A3A3BF840}" destId="{32CCB050-072A-41BF-BE1B-388CF53E5629}" srcOrd="4" destOrd="0" parTransId="{B301371B-A53D-4B79-8B8D-7B304894442B}" sibTransId="{BF05D8EE-4413-4737-8721-DAF10D6CAB04}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10122CFA-F2C6-4519-A06A-6ABCC8B80C59}" type="presOf" srcId="{32CCB050-072A-41BF-BE1B-388CF53E5629}" destId="{B8046455-4EBB-40A8-838B-B584850A8B8E}" srcOrd="0" destOrd="0" presId="urn:microsoft.com/office/officeart/2016/7/layout/AccentHomeChevronProcess"/>
    <dgm:cxn modelId="{C93892E1-28C0-4B75-A464-293C00708672}" type="presParOf" srcId="{594BF422-752C-42F3-A230-3D0E6AE9A886}" destId="{F6A1B9E0-4B4A-47A4-A011-67526CEEA770}" srcOrd="0" destOrd="0" presId="urn:microsoft.com/office/officeart/2016/7/layout/AccentHomeChevronProcess"/>
    <dgm:cxn modelId="{D5413575-9692-46A2-A045-9ED8482318DF}" type="presParOf" srcId="{F6A1B9E0-4B4A-47A4-A011-67526CEEA770}" destId="{FA4E6E73-A3C8-4495-927B-8AADA5A74297}" srcOrd="0" destOrd="0" presId="urn:microsoft.com/office/officeart/2016/7/layout/AccentHomeChevronProcess"/>
    <dgm:cxn modelId="{3303BDD6-668D-45F1-9491-4125E782D67C}" type="presParOf" srcId="{F6A1B9E0-4B4A-47A4-A011-67526CEEA770}" destId="{CA3A6A4E-2D39-41D2-A6B1-B590D0C452D2}" srcOrd="1" destOrd="0" presId="urn:microsoft.com/office/officeart/2016/7/layout/AccentHomeChevronProcess"/>
    <dgm:cxn modelId="{3BAD5A1C-162E-4722-B818-968C4083BECD}" type="presParOf" srcId="{F6A1B9E0-4B4A-47A4-A011-67526CEEA770}" destId="{810D7AA7-A541-4507-BE7F-36CCF210089F}" srcOrd="2" destOrd="0" presId="urn:microsoft.com/office/officeart/2016/7/layout/AccentHomeChevronProcess"/>
    <dgm:cxn modelId="{A3B267C1-BAFC-42F0-A63A-6491CFDC1ED2}" type="presParOf" srcId="{F6A1B9E0-4B4A-47A4-A011-67526CEEA770}" destId="{4F7CDD44-32F1-4759-861F-8DABEBBA8D89}" srcOrd="3" destOrd="0" presId="urn:microsoft.com/office/officeart/2016/7/layout/AccentHomeChevronProcess"/>
    <dgm:cxn modelId="{80CC9289-BA8F-4ED7-A4ED-9FA5EF71D964}" type="presParOf" srcId="{594BF422-752C-42F3-A230-3D0E6AE9A886}" destId="{C9A9B9EA-6A1D-4A13-9C7F-C112F25D2888}" srcOrd="1" destOrd="0" presId="urn:microsoft.com/office/officeart/2016/7/layout/AccentHomeChevronProcess"/>
    <dgm:cxn modelId="{5B7985CA-BC92-461D-A77E-E2320D4992D0}" type="presParOf" srcId="{594BF422-752C-42F3-A230-3D0E6AE9A886}" destId="{EC37843F-14A6-4E20-B7AE-2B086A8F5F45}" srcOrd="2" destOrd="0" presId="urn:microsoft.com/office/officeart/2016/7/layout/AccentHomeChevronProcess"/>
    <dgm:cxn modelId="{1996E4D7-D809-45CA-9DF0-561A93BDAFB1}" type="presParOf" srcId="{EC37843F-14A6-4E20-B7AE-2B086A8F5F45}" destId="{E41E7729-FD3F-426D-804C-45BD60BD762D}" srcOrd="0" destOrd="0" presId="urn:microsoft.com/office/officeart/2016/7/layout/AccentHomeChevronProcess"/>
    <dgm:cxn modelId="{16E53752-1AB8-4CD2-BFD6-85C0CDA26E1B}" type="presParOf" srcId="{EC37843F-14A6-4E20-B7AE-2B086A8F5F45}" destId="{6C46E586-0364-4C52-98F9-74A7ACD803D1}" srcOrd="1" destOrd="0" presId="urn:microsoft.com/office/officeart/2016/7/layout/AccentHomeChevronProcess"/>
    <dgm:cxn modelId="{FAC2F23D-E510-4342-91C3-FCAB11B207C0}" type="presParOf" srcId="{EC37843F-14A6-4E20-B7AE-2B086A8F5F45}" destId="{5E07F9E4-149C-4A89-848F-4ABDD305F0C5}" srcOrd="2" destOrd="0" presId="urn:microsoft.com/office/officeart/2016/7/layout/AccentHomeChevronProcess"/>
    <dgm:cxn modelId="{3843A525-0A63-4743-B0E8-0F795D54B4E4}" type="presParOf" srcId="{EC37843F-14A6-4E20-B7AE-2B086A8F5F45}" destId="{2928FCAD-BE3F-45AC-93A5-FD98F8A50E00}" srcOrd="3" destOrd="0" presId="urn:microsoft.com/office/officeart/2016/7/layout/AccentHomeChevronProcess"/>
    <dgm:cxn modelId="{D179D84E-BE2C-46EF-8594-412D3A7F9213}" type="presParOf" srcId="{594BF422-752C-42F3-A230-3D0E6AE9A886}" destId="{C2DF8D93-19C7-4E07-BCAF-9FAAB62C8CF2}" srcOrd="3" destOrd="0" presId="urn:microsoft.com/office/officeart/2016/7/layout/AccentHomeChevronProcess"/>
    <dgm:cxn modelId="{F78E2AD1-78E9-40E9-9D01-29A8B34FF4E9}" type="presParOf" srcId="{594BF422-752C-42F3-A230-3D0E6AE9A886}" destId="{C9776A55-5DA6-484B-9881-565795ADD8AE}" srcOrd="4" destOrd="0" presId="urn:microsoft.com/office/officeart/2016/7/layout/AccentHomeChevronProcess"/>
    <dgm:cxn modelId="{4A5503E2-9462-4617-87AC-BAE7D65BF7E1}" type="presParOf" srcId="{C9776A55-5DA6-484B-9881-565795ADD8AE}" destId="{A557C5AD-5B09-44B6-A6E7-112363F74EEA}" srcOrd="0" destOrd="0" presId="urn:microsoft.com/office/officeart/2016/7/layout/AccentHomeChevronProcess"/>
    <dgm:cxn modelId="{6594A9E5-7564-4D04-89AA-8975AA7DC2FE}" type="presParOf" srcId="{C9776A55-5DA6-484B-9881-565795ADD8AE}" destId="{54CB803E-170B-4EDC-88F3-40B5F45162AD}" srcOrd="1" destOrd="0" presId="urn:microsoft.com/office/officeart/2016/7/layout/AccentHomeChevronProcess"/>
    <dgm:cxn modelId="{852AC170-47E5-4C0D-88DD-29A64E106FD2}" type="presParOf" srcId="{C9776A55-5DA6-484B-9881-565795ADD8AE}" destId="{B73F1751-A429-4185-B6BF-79DA14215750}" srcOrd="2" destOrd="0" presId="urn:microsoft.com/office/officeart/2016/7/layout/AccentHomeChevronProcess"/>
    <dgm:cxn modelId="{9478935B-205B-4FC6-9BD7-1ED282B655FA}" type="presParOf" srcId="{C9776A55-5DA6-484B-9881-565795ADD8AE}" destId="{AAACC0C6-D9BF-40F1-A37B-777EB0BB314D}" srcOrd="3" destOrd="0" presId="urn:microsoft.com/office/officeart/2016/7/layout/AccentHomeChevronProcess"/>
    <dgm:cxn modelId="{332A5531-7DB6-4B4D-AA24-72BC958889F3}" type="presParOf" srcId="{594BF422-752C-42F3-A230-3D0E6AE9A886}" destId="{73F11880-FE7A-4476-9C96-C1749288B21C}" srcOrd="5" destOrd="0" presId="urn:microsoft.com/office/officeart/2016/7/layout/AccentHomeChevronProcess"/>
    <dgm:cxn modelId="{D8554B98-FAA7-4800-BB76-916BA7A2B10E}" type="presParOf" srcId="{594BF422-752C-42F3-A230-3D0E6AE9A886}" destId="{86E313B1-36D3-44D7-907E-22A08CB8E9CC}" srcOrd="6" destOrd="0" presId="urn:microsoft.com/office/officeart/2016/7/layout/AccentHomeChevronProcess"/>
    <dgm:cxn modelId="{19D10FBF-8E65-4EB5-9B54-54A271982B0D}" type="presParOf" srcId="{86E313B1-36D3-44D7-907E-22A08CB8E9CC}" destId="{473F2067-7126-4D56-A328-5A8CFD3D8D52}" srcOrd="0" destOrd="0" presId="urn:microsoft.com/office/officeart/2016/7/layout/AccentHomeChevronProcess"/>
    <dgm:cxn modelId="{11A73768-8587-4E2B-BDDA-6254211FDF2D}" type="presParOf" srcId="{86E313B1-36D3-44D7-907E-22A08CB8E9CC}" destId="{7A0B5EFC-88FB-4ED5-994F-D5F6584C2293}" srcOrd="1" destOrd="0" presId="urn:microsoft.com/office/officeart/2016/7/layout/AccentHomeChevronProcess"/>
    <dgm:cxn modelId="{522D3FED-6E8C-40DF-8BA8-A80510ACC48F}" type="presParOf" srcId="{86E313B1-36D3-44D7-907E-22A08CB8E9CC}" destId="{FD7B29F2-0D66-4B4B-BC8A-82DA23575305}" srcOrd="2" destOrd="0" presId="urn:microsoft.com/office/officeart/2016/7/layout/AccentHomeChevronProcess"/>
    <dgm:cxn modelId="{8075A955-4651-4DD2-B114-EB147BF378DF}" type="presParOf" srcId="{86E313B1-36D3-44D7-907E-22A08CB8E9CC}" destId="{BABAA172-7B81-4C6B-BCF2-4572322515C5}" srcOrd="3" destOrd="0" presId="urn:microsoft.com/office/officeart/2016/7/layout/AccentHomeChevronProcess"/>
    <dgm:cxn modelId="{76487C60-81CC-4808-A6F6-74C757E56AA2}" type="presParOf" srcId="{594BF422-752C-42F3-A230-3D0E6AE9A886}" destId="{F5592489-4EC4-4CD3-8C9F-861313656D99}" srcOrd="7" destOrd="0" presId="urn:microsoft.com/office/officeart/2016/7/layout/AccentHomeChevronProcess"/>
    <dgm:cxn modelId="{DF11AE77-7C6F-4023-B9CA-C466C92E9683}" type="presParOf" srcId="{594BF422-752C-42F3-A230-3D0E6AE9A886}" destId="{62262EA1-D674-4DE8-B444-FEC3F6748520}" srcOrd="8" destOrd="0" presId="urn:microsoft.com/office/officeart/2016/7/layout/AccentHomeChevronProcess"/>
    <dgm:cxn modelId="{18CDA0B2-B372-4A35-AE00-5304AC3837D3}" type="presParOf" srcId="{62262EA1-D674-4DE8-B444-FEC3F6748520}" destId="{7BF6E820-C6E3-4E2C-BB23-ADF9AD641C6B}" srcOrd="0" destOrd="0" presId="urn:microsoft.com/office/officeart/2016/7/layout/AccentHomeChevronProcess"/>
    <dgm:cxn modelId="{0DF47D5B-8611-4D8E-928B-AA2D5766C18B}" type="presParOf" srcId="{62262EA1-D674-4DE8-B444-FEC3F6748520}" destId="{B8046455-4EBB-40A8-838B-B584850A8B8E}" srcOrd="1" destOrd="0" presId="urn:microsoft.com/office/officeart/2016/7/layout/AccentHomeChevronProcess"/>
    <dgm:cxn modelId="{7C4A88D9-8926-4433-834A-47C1FDDF722F}" type="presParOf" srcId="{62262EA1-D674-4DE8-B444-FEC3F6748520}" destId="{1D84544C-5924-422B-9546-A86AE4927E4C}" srcOrd="2" destOrd="0" presId="urn:microsoft.com/office/officeart/2016/7/layout/AccentHomeChevronProcess"/>
    <dgm:cxn modelId="{43D30544-AB0A-43E8-A43D-B1F41277B0F8}" type="presParOf" srcId="{62262EA1-D674-4DE8-B444-FEC3F6748520}" destId="{ED05E404-1B63-4FC9-A7B8-277860DEBCD0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694734" y="1374721"/>
          <a:ext cx="1526440" cy="133833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CEDAE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1568" y="2204858"/>
          <a:ext cx="1672918" cy="508813"/>
        </a:xfrm>
        <a:prstGeom prst="homePlate">
          <a:avLst>
            <a:gd name="adj" fmla="val 25000"/>
          </a:avLst>
        </a:prstGeom>
        <a:solidFill>
          <a:srgbClr val="CEDAE9"/>
        </a:solidFill>
        <a:ln w="25400" cap="flat" cmpd="sng" algn="ctr">
          <a:solidFill>
            <a:srgbClr val="CEDAE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177800" rIns="88900" bIns="177800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noProof="0" dirty="0">
              <a:solidFill>
                <a:schemeClr val="tx1"/>
              </a:solidFill>
              <a:effectLst>
                <a:outerShdw blurRad="50800" dist="38100" dir="2700000" sx="1000" sy="1000" algn="tl" rotWithShape="0">
                  <a:schemeClr val="tx1">
                    <a:alpha val="0"/>
                  </a:schemeClr>
                </a:outerShdw>
              </a:effectLst>
              <a:latin typeface="Nunito Sans Black" pitchFamily="2" charset="0"/>
            </a:rPr>
            <a:t>Pulizia Dati</a:t>
          </a:r>
        </a:p>
      </dsp:txBody>
      <dsp:txXfrm>
        <a:off x="1568" y="2204858"/>
        <a:ext cx="1609316" cy="508813"/>
      </dsp:txXfrm>
    </dsp:sp>
    <dsp:sp modelId="{810D7AA7-A541-4507-BE7F-36CCF210089F}">
      <dsp:nvSpPr>
        <dsp:cNvPr id="0" name=""/>
        <dsp:cNvSpPr/>
      </dsp:nvSpPr>
      <dsp:spPr>
        <a:xfrm>
          <a:off x="135402" y="758718"/>
          <a:ext cx="1358409" cy="10605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1E7729-FD3F-426D-804C-45BD60BD762D}">
      <dsp:nvSpPr>
        <dsp:cNvPr id="0" name=""/>
        <dsp:cNvSpPr/>
      </dsp:nvSpPr>
      <dsp:spPr>
        <a:xfrm rot="5400000">
          <a:off x="894538" y="1374721"/>
          <a:ext cx="1526440" cy="133833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007FC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1590841" y="2204858"/>
          <a:ext cx="1672918" cy="508813"/>
        </a:xfrm>
        <a:prstGeom prst="chevron">
          <a:avLst>
            <a:gd name="adj" fmla="val 25000"/>
          </a:avLst>
        </a:prstGeom>
        <a:solidFill>
          <a:srgbClr val="007FC2"/>
        </a:solidFill>
        <a:ln w="25400" cap="flat" cmpd="sng" algn="ctr">
          <a:solidFill>
            <a:srgbClr val="007FC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177800" rIns="88900" bIns="177800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noProof="0" dirty="0">
              <a:solidFill>
                <a:srgbClr val="FFFFFF"/>
              </a:solidFill>
              <a:effectLst>
                <a:outerShdw blurRad="50800" dist="38100" dir="2700000" sx="1000" sy="1000" algn="tl" rotWithShape="0">
                  <a:srgbClr val="FFFFFF">
                    <a:alpha val="0"/>
                  </a:srgbClr>
                </a:outerShdw>
              </a:effectLst>
              <a:latin typeface="Nunito Sans Black" pitchFamily="2" charset="0"/>
              <a:ea typeface="+mn-ea"/>
              <a:cs typeface="+mn-cs"/>
            </a:rPr>
            <a:t>Analisi Serie</a:t>
          </a:r>
        </a:p>
      </dsp:txBody>
      <dsp:txXfrm>
        <a:off x="1718044" y="2204858"/>
        <a:ext cx="1418512" cy="508813"/>
      </dsp:txXfrm>
    </dsp:sp>
    <dsp:sp modelId="{5E07F9E4-149C-4A89-848F-4ABDD305F0C5}">
      <dsp:nvSpPr>
        <dsp:cNvPr id="0" name=""/>
        <dsp:cNvSpPr/>
      </dsp:nvSpPr>
      <dsp:spPr>
        <a:xfrm>
          <a:off x="1724675" y="758718"/>
          <a:ext cx="1358409" cy="10605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57C5AD-5B09-44B6-A6E7-112363F74EEA}">
      <dsp:nvSpPr>
        <dsp:cNvPr id="0" name=""/>
        <dsp:cNvSpPr/>
      </dsp:nvSpPr>
      <dsp:spPr>
        <a:xfrm rot="5400000">
          <a:off x="2483810" y="1374721"/>
          <a:ext cx="1526440" cy="133833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005BB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CB803E-170B-4EDC-88F3-40B5F45162AD}">
      <dsp:nvSpPr>
        <dsp:cNvPr id="0" name=""/>
        <dsp:cNvSpPr/>
      </dsp:nvSpPr>
      <dsp:spPr>
        <a:xfrm>
          <a:off x="3180114" y="2204858"/>
          <a:ext cx="1672918" cy="508813"/>
        </a:xfrm>
        <a:prstGeom prst="chevron">
          <a:avLst>
            <a:gd name="adj" fmla="val 25000"/>
          </a:avLst>
        </a:prstGeom>
        <a:solidFill>
          <a:srgbClr val="005BB2"/>
        </a:solidFill>
        <a:ln w="25400" cap="flat" cmpd="sng" algn="ctr">
          <a:solidFill>
            <a:srgbClr val="005BB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177800" rIns="88900" bIns="177800" numCol="1" spcCol="1270" rtlCol="0" anchor="ctr" anchorCtr="0">
          <a:noAutofit/>
        </a:bodyPr>
        <a:lstStyle/>
        <a:p>
          <a:pPr marL="0" lvl="0" indent="0" algn="ctr" defTabSz="622300" rtl="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noProof="0" dirty="0">
              <a:solidFill>
                <a:srgbClr val="FFFFFF"/>
              </a:solidFill>
              <a:effectLst>
                <a:outerShdw blurRad="50800" dist="38100" dir="2700000" sx="1000" sy="1000" algn="tl" rotWithShape="0">
                  <a:srgbClr val="FFFFFF">
                    <a:alpha val="0"/>
                  </a:srgbClr>
                </a:outerShdw>
              </a:effectLst>
              <a:latin typeface="Nunito Sans Black" pitchFamily="2" charset="0"/>
              <a:ea typeface="+mn-ea"/>
              <a:cs typeface="+mn-cs"/>
            </a:rPr>
            <a:t>Selezione Variabili</a:t>
          </a:r>
          <a:endParaRPr lang="it-IT" sz="1400" kern="1200" noProof="0" dirty="0">
            <a:solidFill>
              <a:schemeClr val="tx2"/>
            </a:solidFill>
          </a:endParaRPr>
        </a:p>
      </dsp:txBody>
      <dsp:txXfrm>
        <a:off x="3307317" y="2204858"/>
        <a:ext cx="1418512" cy="508813"/>
      </dsp:txXfrm>
    </dsp:sp>
    <dsp:sp modelId="{B73F1751-A429-4185-B6BF-79DA14215750}">
      <dsp:nvSpPr>
        <dsp:cNvPr id="0" name=""/>
        <dsp:cNvSpPr/>
      </dsp:nvSpPr>
      <dsp:spPr>
        <a:xfrm>
          <a:off x="3313947" y="758718"/>
          <a:ext cx="1358409" cy="10605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432000" rIns="288000" bIns="0" numCol="1" spcCol="1270" rtlCol="0" anchor="t" anchorCtr="0">
          <a:noAutofit/>
        </a:bodyPr>
        <a:lstStyle/>
        <a:p>
          <a:pPr marL="0" lvl="0" indent="0" algn="l" defTabSz="444500" rtl="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100" kern="1200" noProof="0" dirty="0">
            <a:solidFill>
              <a:srgbClr val="666666"/>
            </a:solidFill>
            <a:latin typeface="Nunito Sans" pitchFamily="2" charset="0"/>
            <a:ea typeface="+mn-ea"/>
            <a:cs typeface="+mn-cs"/>
          </a:endParaRPr>
        </a:p>
      </dsp:txBody>
      <dsp:txXfrm>
        <a:off x="3313947" y="758718"/>
        <a:ext cx="1358409" cy="1060549"/>
      </dsp:txXfrm>
    </dsp:sp>
    <dsp:sp modelId="{473F2067-7126-4D56-A328-5A8CFD3D8D52}">
      <dsp:nvSpPr>
        <dsp:cNvPr id="0" name=""/>
        <dsp:cNvSpPr/>
      </dsp:nvSpPr>
      <dsp:spPr>
        <a:xfrm rot="5400000">
          <a:off x="4073083" y="1374721"/>
          <a:ext cx="1526440" cy="133833"/>
        </a:xfrm>
        <a:prstGeom prst="corner">
          <a:avLst>
            <a:gd name="adj1" fmla="val 1000"/>
            <a:gd name="adj2" fmla="val 1000"/>
          </a:avLst>
        </a:prstGeom>
        <a:solidFill>
          <a:srgbClr val="003CA0"/>
        </a:solidFill>
        <a:ln w="25400" cap="flat" cmpd="sng" algn="ctr">
          <a:solidFill>
            <a:srgbClr val="003CA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4769386" y="2204858"/>
          <a:ext cx="1672918" cy="508813"/>
        </a:xfrm>
        <a:prstGeom prst="chevron">
          <a:avLst>
            <a:gd name="adj" fmla="val 25000"/>
          </a:avLst>
        </a:prstGeom>
        <a:solidFill>
          <a:srgbClr val="003CA0"/>
        </a:solidFill>
        <a:ln w="25400" cap="flat" cmpd="sng" algn="ctr">
          <a:solidFill>
            <a:srgbClr val="003CA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177800" rIns="88900" bIns="177800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noProof="0" dirty="0">
              <a:solidFill>
                <a:srgbClr val="FFFFFF"/>
              </a:solidFill>
              <a:effectLst>
                <a:outerShdw blurRad="50800" dist="38100" dir="2700000" sx="1000" sy="1000" algn="tl" rotWithShape="0">
                  <a:srgbClr val="FFFFFF">
                    <a:alpha val="0"/>
                  </a:srgbClr>
                </a:outerShdw>
              </a:effectLst>
              <a:latin typeface="Nunito Sans Black" pitchFamily="2" charset="0"/>
              <a:ea typeface="+mn-ea"/>
              <a:cs typeface="+mn-cs"/>
            </a:rPr>
            <a:t>Analisi Cluster</a:t>
          </a:r>
        </a:p>
      </dsp:txBody>
      <dsp:txXfrm>
        <a:off x="4896589" y="2204858"/>
        <a:ext cx="1418512" cy="508813"/>
      </dsp:txXfrm>
    </dsp:sp>
    <dsp:sp modelId="{FD7B29F2-0D66-4B4B-BC8A-82DA23575305}">
      <dsp:nvSpPr>
        <dsp:cNvPr id="0" name=""/>
        <dsp:cNvSpPr/>
      </dsp:nvSpPr>
      <dsp:spPr>
        <a:xfrm>
          <a:off x="4903220" y="758718"/>
          <a:ext cx="1358409" cy="10605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432000" rIns="288000" bIns="0" numCol="1" spcCol="1270" rtlCol="0" anchor="t" anchorCtr="0">
          <a:noAutofit/>
        </a:bodyPr>
        <a:lstStyle/>
        <a:p>
          <a:pPr marL="0" lvl="0" indent="0" algn="l" defTabSz="444500" rtl="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100" kern="1200" noProof="0" dirty="0">
            <a:solidFill>
              <a:srgbClr val="666666"/>
            </a:solidFill>
            <a:latin typeface="Nunito Sans" pitchFamily="2" charset="0"/>
            <a:ea typeface="+mn-ea"/>
            <a:cs typeface="+mn-cs"/>
          </a:endParaRPr>
        </a:p>
      </dsp:txBody>
      <dsp:txXfrm>
        <a:off x="4903220" y="758718"/>
        <a:ext cx="1358409" cy="1060549"/>
      </dsp:txXfrm>
    </dsp:sp>
    <dsp:sp modelId="{7BF6E820-C6E3-4E2C-BB23-ADF9AD641C6B}">
      <dsp:nvSpPr>
        <dsp:cNvPr id="0" name=""/>
        <dsp:cNvSpPr/>
      </dsp:nvSpPr>
      <dsp:spPr>
        <a:xfrm rot="5400000">
          <a:off x="5662355" y="1374721"/>
          <a:ext cx="1526440" cy="133833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046455-4EBB-40A8-838B-B584850A8B8E}">
      <dsp:nvSpPr>
        <dsp:cNvPr id="0" name=""/>
        <dsp:cNvSpPr/>
      </dsp:nvSpPr>
      <dsp:spPr>
        <a:xfrm>
          <a:off x="6358659" y="2204858"/>
          <a:ext cx="1672918" cy="508813"/>
        </a:xfrm>
        <a:prstGeom prst="chevron">
          <a:avLst>
            <a:gd name="adj" fmla="val 25000"/>
          </a:avLst>
        </a:prstGeom>
        <a:solidFill>
          <a:schemeClr val="accent5"/>
        </a:solidFill>
        <a:ln w="25400" cap="flat" cmpd="sng" algn="ctr">
          <a:solidFill>
            <a:schemeClr val="accent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177800" rIns="88900" bIns="177800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kern="1200" noProof="0" dirty="0" err="1">
              <a:solidFill>
                <a:srgbClr val="FFFFFF"/>
              </a:solidFill>
              <a:effectLst>
                <a:outerShdw blurRad="50800" dist="38100" dir="2700000" sx="1000" sy="1000" algn="tl" rotWithShape="0">
                  <a:srgbClr val="FFFFFF">
                    <a:alpha val="0"/>
                  </a:srgbClr>
                </a:outerShdw>
              </a:effectLst>
              <a:latin typeface="Nunito Sans Black" pitchFamily="2" charset="0"/>
              <a:ea typeface="+mn-ea"/>
              <a:cs typeface="+mn-cs"/>
            </a:rPr>
            <a:t>Findings</a:t>
          </a:r>
          <a:endParaRPr lang="it-IT" sz="1400" b="1" kern="1200" noProof="0" dirty="0">
            <a:solidFill>
              <a:srgbClr val="FFFFFF"/>
            </a:solidFill>
            <a:effectLst>
              <a:outerShdw blurRad="50800" dist="38100" dir="2700000" sx="1000" sy="1000" algn="tl" rotWithShape="0">
                <a:srgbClr val="FFFFFF">
                  <a:alpha val="0"/>
                </a:srgbClr>
              </a:outerShdw>
            </a:effectLst>
            <a:latin typeface="Nunito Sans Black" pitchFamily="2" charset="0"/>
            <a:ea typeface="+mn-ea"/>
            <a:cs typeface="+mn-cs"/>
          </a:endParaRPr>
        </a:p>
      </dsp:txBody>
      <dsp:txXfrm>
        <a:off x="6485862" y="2204858"/>
        <a:ext cx="1418512" cy="508813"/>
      </dsp:txXfrm>
    </dsp:sp>
    <dsp:sp modelId="{1D84544C-5924-422B-9546-A86AE4927E4C}">
      <dsp:nvSpPr>
        <dsp:cNvPr id="0" name=""/>
        <dsp:cNvSpPr/>
      </dsp:nvSpPr>
      <dsp:spPr>
        <a:xfrm>
          <a:off x="6492492" y="758718"/>
          <a:ext cx="1358409" cy="10605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4.png>
</file>

<file path=ppt/media/image5.jpg>
</file>

<file path=ppt/media/image6.jpeg>
</file>

<file path=ppt/media/image7.jpe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86898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Inserire tabella (?)</a:t>
            </a:r>
          </a:p>
        </p:txBody>
      </p:sp>
    </p:spTree>
    <p:extLst>
      <p:ext uri="{BB962C8B-B14F-4D97-AF65-F5344CB8AC3E}">
        <p14:creationId xmlns:p14="http://schemas.microsoft.com/office/powerpoint/2010/main" val="2593301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596088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3449199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2603006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19287054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42495563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21408771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18401029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33977660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3502927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Inserire GIF</a:t>
            </a:r>
          </a:p>
        </p:txBody>
      </p:sp>
    </p:spTree>
    <p:extLst>
      <p:ext uri="{BB962C8B-B14F-4D97-AF65-F5344CB8AC3E}">
        <p14:creationId xmlns:p14="http://schemas.microsoft.com/office/powerpoint/2010/main" val="38810212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1179 Vetture (eliminate quelle con meno di 3 giorni di record a velocità </a:t>
            </a:r>
            <a:r>
              <a:rPr lang="it-IT" dirty="0" err="1"/>
              <a:t>nonnulle</a:t>
            </a:r>
            <a:r>
              <a:rPr lang="it-IT" dirty="0"/>
              <a:t> e i vin di test)</a:t>
            </a:r>
          </a:p>
          <a:p>
            <a:r>
              <a:rPr lang="it-IT" dirty="0"/>
              <a:t>Poi proviamo a dare nomi</a:t>
            </a:r>
          </a:p>
        </p:txBody>
      </p:sp>
    </p:spTree>
    <p:extLst>
      <p:ext uri="{BB962C8B-B14F-4D97-AF65-F5344CB8AC3E}">
        <p14:creationId xmlns:p14="http://schemas.microsoft.com/office/powerpoint/2010/main" val="15364490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1179 Vetture (eliminate quelle con meno di 3 giorni di record a velocità </a:t>
            </a:r>
            <a:r>
              <a:rPr lang="it-IT" dirty="0" err="1"/>
              <a:t>nonnulle</a:t>
            </a:r>
            <a:r>
              <a:rPr lang="it-IT" dirty="0"/>
              <a:t> e i vin di test)</a:t>
            </a:r>
          </a:p>
          <a:p>
            <a:r>
              <a:rPr lang="it-IT" dirty="0"/>
              <a:t>Poi proviamo a dare nomi</a:t>
            </a:r>
          </a:p>
        </p:txBody>
      </p:sp>
    </p:spTree>
    <p:extLst>
      <p:ext uri="{BB962C8B-B14F-4D97-AF65-F5344CB8AC3E}">
        <p14:creationId xmlns:p14="http://schemas.microsoft.com/office/powerpoint/2010/main" val="2099430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1179 Vetture (eliminate quelle con meno di 3 giorni di record a velocità </a:t>
            </a:r>
            <a:r>
              <a:rPr lang="it-IT" dirty="0" err="1"/>
              <a:t>nonnulle</a:t>
            </a:r>
            <a:r>
              <a:rPr lang="it-IT" dirty="0"/>
              <a:t> e i vin di test)</a:t>
            </a:r>
          </a:p>
          <a:p>
            <a:r>
              <a:rPr lang="it-IT" dirty="0"/>
              <a:t>Poi proviamo a dare nomi</a:t>
            </a:r>
          </a:p>
        </p:txBody>
      </p:sp>
    </p:spTree>
    <p:extLst>
      <p:ext uri="{BB962C8B-B14F-4D97-AF65-F5344CB8AC3E}">
        <p14:creationId xmlns:p14="http://schemas.microsoft.com/office/powerpoint/2010/main" val="15062090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1179 Vetture (eliminate quelle con meno di 3 giorni di record a velocità </a:t>
            </a:r>
            <a:r>
              <a:rPr lang="it-IT" dirty="0" err="1"/>
              <a:t>nonnulle</a:t>
            </a:r>
            <a:r>
              <a:rPr lang="it-IT" dirty="0"/>
              <a:t> e i vin di test)</a:t>
            </a:r>
          </a:p>
          <a:p>
            <a:r>
              <a:rPr lang="it-IT" dirty="0"/>
              <a:t>Poi proviamo a dare nomi</a:t>
            </a:r>
          </a:p>
        </p:txBody>
      </p:sp>
    </p:spTree>
    <p:extLst>
      <p:ext uri="{BB962C8B-B14F-4D97-AF65-F5344CB8AC3E}">
        <p14:creationId xmlns:p14="http://schemas.microsoft.com/office/powerpoint/2010/main" val="17871625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1179 Vetture (eliminate quelle con meno di 3 giorni di record a velocità </a:t>
            </a:r>
            <a:r>
              <a:rPr lang="it-IT" dirty="0" err="1"/>
              <a:t>nonnulle</a:t>
            </a:r>
            <a:r>
              <a:rPr lang="it-IT" dirty="0"/>
              <a:t> e i vin di test)</a:t>
            </a:r>
          </a:p>
          <a:p>
            <a:r>
              <a:rPr lang="it-IT" dirty="0"/>
              <a:t>Poi proviamo a dare nomi</a:t>
            </a:r>
          </a:p>
        </p:txBody>
      </p:sp>
    </p:spTree>
    <p:extLst>
      <p:ext uri="{BB962C8B-B14F-4D97-AF65-F5344CB8AC3E}">
        <p14:creationId xmlns:p14="http://schemas.microsoft.com/office/powerpoint/2010/main" val="37299821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31296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1179 Vetture (eliminate quelle con meno di 3 giorni di record a velocità </a:t>
            </a:r>
            <a:r>
              <a:rPr lang="it-IT" dirty="0" err="1"/>
              <a:t>nonnulle</a:t>
            </a:r>
            <a:r>
              <a:rPr lang="it-IT" dirty="0"/>
              <a:t> e i vin di test)</a:t>
            </a:r>
          </a:p>
          <a:p>
            <a:r>
              <a:rPr lang="it-IT" dirty="0"/>
              <a:t>Poi proviamo a dare nomi</a:t>
            </a:r>
          </a:p>
        </p:txBody>
      </p:sp>
    </p:spTree>
    <p:extLst>
      <p:ext uri="{BB962C8B-B14F-4D97-AF65-F5344CB8AC3E}">
        <p14:creationId xmlns:p14="http://schemas.microsoft.com/office/powerpoint/2010/main" val="6618382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1179 Vetture (eliminate quelle con meno di 3 giorni di record a velocità </a:t>
            </a:r>
            <a:r>
              <a:rPr lang="it-IT" dirty="0" err="1"/>
              <a:t>nonnulle</a:t>
            </a:r>
            <a:r>
              <a:rPr lang="it-IT" dirty="0"/>
              <a:t> e i vin di test)</a:t>
            </a:r>
          </a:p>
          <a:p>
            <a:r>
              <a:rPr lang="it-IT" dirty="0"/>
              <a:t>Poi proviamo a dare nomi</a:t>
            </a:r>
          </a:p>
        </p:txBody>
      </p:sp>
    </p:spTree>
    <p:extLst>
      <p:ext uri="{BB962C8B-B14F-4D97-AF65-F5344CB8AC3E}">
        <p14:creationId xmlns:p14="http://schemas.microsoft.com/office/powerpoint/2010/main" val="42002280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039275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3 -&gt; 1</a:t>
            </a:r>
          </a:p>
          <a:p>
            <a:r>
              <a:rPr lang="it-IT" dirty="0"/>
              <a:t>5 -&gt; 5</a:t>
            </a:r>
          </a:p>
          <a:p>
            <a:r>
              <a:rPr lang="it-IT" dirty="0"/>
              <a:t>4_&gt; 4</a:t>
            </a:r>
          </a:p>
        </p:txBody>
      </p:sp>
    </p:spTree>
    <p:extLst>
      <p:ext uri="{BB962C8B-B14F-4D97-AF65-F5344CB8AC3E}">
        <p14:creationId xmlns:p14="http://schemas.microsoft.com/office/powerpoint/2010/main" val="1778876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Partire da descrittivo o empirico?</a:t>
            </a:r>
          </a:p>
        </p:txBody>
      </p:sp>
    </p:spTree>
    <p:extLst>
      <p:ext uri="{BB962C8B-B14F-4D97-AF65-F5344CB8AC3E}">
        <p14:creationId xmlns:p14="http://schemas.microsoft.com/office/powerpoint/2010/main" val="1753891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26575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1179 Vetture (eliminate quelle con meno di 3 giorni di record a velocità </a:t>
            </a:r>
            <a:r>
              <a:rPr lang="it-IT" dirty="0" err="1"/>
              <a:t>nonnulle</a:t>
            </a:r>
            <a:r>
              <a:rPr lang="it-IT" dirty="0"/>
              <a:t> e i vin di test)</a:t>
            </a:r>
          </a:p>
          <a:p>
            <a:r>
              <a:rPr lang="it-IT" dirty="0"/>
              <a:t>Poi proviamo a dare nomi</a:t>
            </a:r>
          </a:p>
        </p:txBody>
      </p:sp>
    </p:spTree>
    <p:extLst>
      <p:ext uri="{BB962C8B-B14F-4D97-AF65-F5344CB8AC3E}">
        <p14:creationId xmlns:p14="http://schemas.microsoft.com/office/powerpoint/2010/main" val="238066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594134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573072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41345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9060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- fro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5">
            <a:extLst>
              <a:ext uri="{FF2B5EF4-FFF2-40B4-BE49-F238E27FC236}">
                <a16:creationId xmlns:a16="http://schemas.microsoft.com/office/drawing/2014/main" id="{6EE919CC-CAFF-BB42-9A7F-E7FCB6C04F9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7566" y="0"/>
            <a:ext cx="7181465" cy="5143500"/>
          </a:xfrm>
          <a:custGeom>
            <a:avLst/>
            <a:gdLst>
              <a:gd name="connsiteX0" fmla="*/ 0 w 9575286"/>
              <a:gd name="connsiteY0" fmla="*/ 0 h 6858000"/>
              <a:gd name="connsiteX1" fmla="*/ 9575286 w 9575286"/>
              <a:gd name="connsiteY1" fmla="*/ 0 h 6858000"/>
              <a:gd name="connsiteX2" fmla="*/ 2679823 w 9575286"/>
              <a:gd name="connsiteY2" fmla="*/ 6858000 h 6858000"/>
              <a:gd name="connsiteX3" fmla="*/ 0 w 9575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75286" h="6858000">
                <a:moveTo>
                  <a:pt x="0" y="0"/>
                </a:moveTo>
                <a:lnTo>
                  <a:pt x="9575286" y="0"/>
                </a:lnTo>
                <a:lnTo>
                  <a:pt x="267982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GB"/>
              <a:t>Click icon to add picture</a:t>
            </a:r>
            <a:endParaRPr lang="id-ID"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9FE07F2F-4BC8-4645-AD07-F8A7BFC8C3DE}"/>
              </a:ext>
            </a:extLst>
          </p:cNvPr>
          <p:cNvGrpSpPr/>
          <p:nvPr userDrawn="1"/>
        </p:nvGrpSpPr>
        <p:grpSpPr>
          <a:xfrm>
            <a:off x="3934834" y="3157762"/>
            <a:ext cx="4018892" cy="3240105"/>
            <a:chOff x="3934834" y="2971622"/>
            <a:chExt cx="4018892" cy="3240105"/>
          </a:xfrm>
        </p:grpSpPr>
        <p:pic>
          <p:nvPicPr>
            <p:cNvPr id="7" name="Gruppo" descr="Gruppo">
              <a:extLst>
                <a:ext uri="{FF2B5EF4-FFF2-40B4-BE49-F238E27FC236}">
                  <a16:creationId xmlns:a16="http://schemas.microsoft.com/office/drawing/2014/main" id="{09699C3C-D265-3E4C-BFE7-58C090606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0719" t="68298" r="79" b="4642"/>
            <a:stretch>
              <a:fillRect/>
            </a:stretch>
          </p:blipFill>
          <p:spPr>
            <a:xfrm>
              <a:off x="4290038" y="2973305"/>
              <a:ext cx="3663688" cy="3238422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CEAC813D-7C2D-2749-9B1E-F7866DCD1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34834" y="2971622"/>
              <a:ext cx="1274332" cy="1497345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F30A649C-E887-EA4C-9C91-A5890872DE1E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23850" y="1143000"/>
            <a:ext cx="8451850" cy="760395"/>
          </a:xfrm>
          <a:prstGeom prst="rect">
            <a:avLst/>
          </a:prstGeom>
        </p:spPr>
        <p:txBody>
          <a:bodyPr anchor="ctr"/>
          <a:lstStyle>
            <a:lvl1pPr algn="ctr">
              <a:defRPr sz="4800" b="0" i="0">
                <a:latin typeface="Nunito Sans Black" pitchFamily="2" charset="77"/>
              </a:defRPr>
            </a:lvl1pPr>
          </a:lstStyle>
          <a:p>
            <a:r>
              <a:rPr lang="it-IT" dirty="0"/>
              <a:t>Title</a:t>
            </a:r>
          </a:p>
        </p:txBody>
      </p:sp>
      <p:sp>
        <p:nvSpPr>
          <p:cNvPr id="14" name="Segnaposto testo 12">
            <a:extLst>
              <a:ext uri="{FF2B5EF4-FFF2-40B4-BE49-F238E27FC236}">
                <a16:creationId xmlns:a16="http://schemas.microsoft.com/office/drawing/2014/main" id="{19437892-1F4B-E14C-9156-504D311B95D4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23850" y="1908974"/>
            <a:ext cx="8451850" cy="760395"/>
          </a:xfrm>
          <a:prstGeom prst="rect">
            <a:avLst/>
          </a:prstGeom>
        </p:spPr>
        <p:txBody>
          <a:bodyPr anchor="ctr"/>
          <a:lstStyle>
            <a:lvl1pPr algn="ctr">
              <a:defRPr sz="1400" b="0" i="0">
                <a:solidFill>
                  <a:schemeClr val="accent1"/>
                </a:solidFill>
                <a:latin typeface="Nunito Sans" pitchFamily="2" charset="77"/>
              </a:defRPr>
            </a:lvl1pPr>
          </a:lstStyle>
          <a:p>
            <a:r>
              <a:rPr lang="it-IT" dirty="0" err="1"/>
              <a:t>Subtitle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0427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CCD89A-6F2E-4797-86D1-54E20C844D6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18886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d-ID" dirty="0"/>
          </a:p>
        </p:txBody>
      </p:sp>
      <p:sp>
        <p:nvSpPr>
          <p:cNvPr id="6" name="Segnaposto testo 9">
            <a:extLst>
              <a:ext uri="{FF2B5EF4-FFF2-40B4-BE49-F238E27FC236}">
                <a16:creationId xmlns:a16="http://schemas.microsoft.com/office/drawing/2014/main" id="{FF9E57BF-604F-D947-894F-7C4E98AF3C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1699" y="2109354"/>
            <a:ext cx="8643615" cy="2379519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latin typeface="Nunito Sans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7" name="Gruppo">
            <a:extLst>
              <a:ext uri="{FF2B5EF4-FFF2-40B4-BE49-F238E27FC236}">
                <a16:creationId xmlns:a16="http://schemas.microsoft.com/office/drawing/2014/main" id="{5D8CE1D1-2C91-3240-A8F3-408E4C3D6F6F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8" name="Gruppo" descr="Gruppo">
              <a:extLst>
                <a:ext uri="{FF2B5EF4-FFF2-40B4-BE49-F238E27FC236}">
                  <a16:creationId xmlns:a16="http://schemas.microsoft.com/office/drawing/2014/main" id="{EADBDF5F-E186-0747-8268-279892BDC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magine 13" descr="Immagine 13">
              <a:extLst>
                <a:ext uri="{FF2B5EF4-FFF2-40B4-BE49-F238E27FC236}">
                  <a16:creationId xmlns:a16="http://schemas.microsoft.com/office/drawing/2014/main" id="{BAA6A0B9-5D78-3E4B-9339-E119BE275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960253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CCD89A-6F2E-4797-86D1-54E20C844D6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771650"/>
            <a:ext cx="9144000" cy="3371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d-ID"/>
          </a:p>
        </p:txBody>
      </p:sp>
      <p:sp>
        <p:nvSpPr>
          <p:cNvPr id="5" name="Segnaposto testo 9">
            <a:extLst>
              <a:ext uri="{FF2B5EF4-FFF2-40B4-BE49-F238E27FC236}">
                <a16:creationId xmlns:a16="http://schemas.microsoft.com/office/drawing/2014/main" id="{AD862238-5300-0749-88B1-FAFFEA5547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40151" y="137999"/>
            <a:ext cx="5215164" cy="921544"/>
          </a:xfrm>
          <a:prstGeom prst="rect">
            <a:avLst/>
          </a:prstGeom>
        </p:spPr>
        <p:txBody>
          <a:bodyPr/>
          <a:lstStyle>
            <a:lvl1pPr>
              <a:buNone/>
              <a:defRPr sz="900" b="0" i="0">
                <a:latin typeface="Nunito Sans ExtraLight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D3F73949-7DF9-764E-AFA7-07A2D741B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3156769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40837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D3F73949-7DF9-764E-AFA7-07A2D741B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7416800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  <p:sp>
        <p:nvSpPr>
          <p:cNvPr id="7" name="Google Shape;202;p21">
            <a:extLst>
              <a:ext uri="{FF2B5EF4-FFF2-40B4-BE49-F238E27FC236}">
                <a16:creationId xmlns:a16="http://schemas.microsoft.com/office/drawing/2014/main" id="{1231C964-9308-5949-8C28-F80F93E5394B}"/>
              </a:ext>
            </a:extLst>
          </p:cNvPr>
          <p:cNvSpPr/>
          <p:nvPr userDrawn="1"/>
        </p:nvSpPr>
        <p:spPr>
          <a:xfrm rot="10800000" flipH="1">
            <a:off x="3098730" y="732142"/>
            <a:ext cx="2651830" cy="2651830"/>
          </a:xfrm>
          <a:prstGeom prst="teardrop">
            <a:avLst>
              <a:gd name="adj" fmla="val 10000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27;p5">
            <a:extLst>
              <a:ext uri="{FF2B5EF4-FFF2-40B4-BE49-F238E27FC236}">
                <a16:creationId xmlns:a16="http://schemas.microsoft.com/office/drawing/2014/main" id="{E943E079-3764-014E-931D-2E0FE4216DD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403350" y="3726871"/>
            <a:ext cx="6337300" cy="5841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>
              <a:spcBef>
                <a:spcPts val="600"/>
              </a:spcBef>
            </a:pPr>
            <a:r>
              <a:rPr lang="en-GB">
                <a:latin typeface="Nunito Sans" pitchFamily="2" charset="77"/>
                <a:sym typeface="Nunito Sans"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6287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custom 9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323850" y="303213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GB"/>
              <a:t>Click to edit Master title style</a:t>
            </a:r>
            <a:endParaRPr dirty="0"/>
          </a:p>
        </p:txBody>
      </p:sp>
      <p:grpSp>
        <p:nvGrpSpPr>
          <p:cNvPr id="6" name="Gruppo">
            <a:extLst>
              <a:ext uri="{FF2B5EF4-FFF2-40B4-BE49-F238E27FC236}">
                <a16:creationId xmlns:a16="http://schemas.microsoft.com/office/drawing/2014/main" id="{48D4368C-D8AC-F148-B817-D9467A92D62B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7" name="Gruppo" descr="Gruppo">
              <a:extLst>
                <a:ext uri="{FF2B5EF4-FFF2-40B4-BE49-F238E27FC236}">
                  <a16:creationId xmlns:a16="http://schemas.microsoft.com/office/drawing/2014/main" id="{299B4F50-7DE9-484B-BA00-BE674EE72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0719" t="68298" r="6422"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4CC0E04D-A0A2-CB40-BCED-4A234A76B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39062"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40645075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- 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710FE096-CCA9-6F4E-98CC-CFF7E232DB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5000"/>
          </a:blip>
          <a:srcRect t="26607" r="440" b="29280"/>
          <a:stretch/>
        </p:blipFill>
        <p:spPr>
          <a:xfrm>
            <a:off x="0" y="-66446"/>
            <a:ext cx="9144000" cy="2636995"/>
          </a:xfrm>
          <a:prstGeom prst="rect">
            <a:avLst/>
          </a:prstGeom>
          <a:solidFill>
            <a:srgbClr val="130C16"/>
          </a:solidFill>
        </p:spPr>
      </p:pic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8D470E5-ED2F-41E1-BF3C-5FBBC7509E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0088"/>
            <a:ext cx="9144000" cy="3743325"/>
          </a:xfrm>
          <a:custGeom>
            <a:avLst/>
            <a:gdLst>
              <a:gd name="connsiteX0" fmla="*/ 12192000 w 12192000"/>
              <a:gd name="connsiteY0" fmla="*/ 0 h 4991100"/>
              <a:gd name="connsiteX1" fmla="*/ 12192000 w 12192000"/>
              <a:gd name="connsiteY1" fmla="*/ 4991100 h 4991100"/>
              <a:gd name="connsiteX2" fmla="*/ 9713590 w 12192000"/>
              <a:gd name="connsiteY2" fmla="*/ 2495550 h 4991100"/>
              <a:gd name="connsiteX3" fmla="*/ 0 w 12192000"/>
              <a:gd name="connsiteY3" fmla="*/ 0 h 4991100"/>
              <a:gd name="connsiteX4" fmla="*/ 2478410 w 12192000"/>
              <a:gd name="connsiteY4" fmla="*/ 2495550 h 4991100"/>
              <a:gd name="connsiteX5" fmla="*/ 0 w 12192000"/>
              <a:gd name="connsiteY5" fmla="*/ 4991100 h 4991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4991100">
                <a:moveTo>
                  <a:pt x="12192000" y="0"/>
                </a:moveTo>
                <a:lnTo>
                  <a:pt x="12192000" y="4991100"/>
                </a:lnTo>
                <a:lnTo>
                  <a:pt x="9713590" y="2495550"/>
                </a:lnTo>
                <a:close/>
                <a:moveTo>
                  <a:pt x="0" y="0"/>
                </a:moveTo>
                <a:lnTo>
                  <a:pt x="2478410" y="2495550"/>
                </a:lnTo>
                <a:lnTo>
                  <a:pt x="0" y="49911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5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id-ID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85FD3EC8-820B-244C-9284-F6B4424FA90D}"/>
              </a:ext>
            </a:extLst>
          </p:cNvPr>
          <p:cNvGrpSpPr/>
          <p:nvPr userDrawn="1"/>
        </p:nvGrpSpPr>
        <p:grpSpPr>
          <a:xfrm>
            <a:off x="3934834" y="2971622"/>
            <a:ext cx="4018892" cy="3240105"/>
            <a:chOff x="3934834" y="2971622"/>
            <a:chExt cx="4018892" cy="3240105"/>
          </a:xfrm>
        </p:grpSpPr>
        <p:pic>
          <p:nvPicPr>
            <p:cNvPr id="5" name="Gruppo" descr="Gruppo">
              <a:extLst>
                <a:ext uri="{FF2B5EF4-FFF2-40B4-BE49-F238E27FC236}">
                  <a16:creationId xmlns:a16="http://schemas.microsoft.com/office/drawing/2014/main" id="{BA4655FF-04D9-FE41-AB20-043555B5C7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0719" t="68298" r="79" b="4642"/>
            <a:stretch>
              <a:fillRect/>
            </a:stretch>
          </p:blipFill>
          <p:spPr>
            <a:xfrm>
              <a:off x="4290038" y="2973305"/>
              <a:ext cx="3663688" cy="3238422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4353CC39-5E87-9B4D-B661-CB7C2D47A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34834" y="2971622"/>
              <a:ext cx="1274332" cy="1497345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FE06143-BF8F-9B4E-9D3D-3FD5797FE7B8}"/>
              </a:ext>
            </a:extLst>
          </p:cNvPr>
          <p:cNvSpPr txBox="1"/>
          <p:nvPr userDrawn="1"/>
        </p:nvSpPr>
        <p:spPr>
          <a:xfrm>
            <a:off x="3766737" y="4707532"/>
            <a:ext cx="162576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dirty="0" err="1">
                <a:latin typeface="Nunito Sans" pitchFamily="2" charset="77"/>
              </a:rPr>
              <a:t>Applied</a:t>
            </a:r>
            <a:r>
              <a:rPr lang="it-IT" sz="800" dirty="0">
                <a:latin typeface="Nunito Sans" pitchFamily="2" charset="77"/>
              </a:rPr>
              <a:t> </a:t>
            </a:r>
            <a:r>
              <a:rPr lang="it-IT" sz="800" dirty="0" err="1">
                <a:latin typeface="Nunito Sans" pitchFamily="2" charset="77"/>
              </a:rPr>
              <a:t>srl</a:t>
            </a:r>
            <a:r>
              <a:rPr lang="it-IT" sz="800" dirty="0">
                <a:latin typeface="Nunito Sans" pitchFamily="2" charset="77"/>
              </a:rPr>
              <a:t> – </a:t>
            </a:r>
            <a:r>
              <a:rPr lang="it-IT" sz="800" dirty="0" err="1">
                <a:latin typeface="Nunito Sans" pitchFamily="2" charset="77"/>
              </a:rPr>
              <a:t>All</a:t>
            </a:r>
            <a:r>
              <a:rPr lang="it-IT" sz="800" dirty="0">
                <a:latin typeface="Nunito Sans" pitchFamily="2" charset="77"/>
              </a:rPr>
              <a:t> </a:t>
            </a:r>
            <a:r>
              <a:rPr lang="it-IT" sz="800" dirty="0" err="1">
                <a:latin typeface="Nunito Sans" pitchFamily="2" charset="77"/>
              </a:rPr>
              <a:t>rights</a:t>
            </a:r>
            <a:r>
              <a:rPr lang="it-IT" sz="800" dirty="0">
                <a:latin typeface="Nunito Sans" pitchFamily="2" charset="77"/>
              </a:rPr>
              <a:t> </a:t>
            </a:r>
            <a:r>
              <a:rPr lang="it-IT" sz="800" dirty="0" err="1">
                <a:latin typeface="Nunito Sans" pitchFamily="2" charset="77"/>
              </a:rPr>
              <a:t>reserved</a:t>
            </a:r>
            <a:endParaRPr lang="it-IT" sz="800" dirty="0">
              <a:latin typeface="Nunito Sans" pitchFamily="2" charset="77"/>
            </a:endParaRPr>
          </a:p>
        </p:txBody>
      </p:sp>
      <p:sp>
        <p:nvSpPr>
          <p:cNvPr id="11" name="Segnaposto immagine 2">
            <a:extLst>
              <a:ext uri="{FF2B5EF4-FFF2-40B4-BE49-F238E27FC236}">
                <a16:creationId xmlns:a16="http://schemas.microsoft.com/office/drawing/2014/main" id="{DEC615FC-32BA-9342-8518-68F6EA4B802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700085"/>
            <a:ext cx="9144000" cy="3743325"/>
          </a:xfrm>
          <a:custGeom>
            <a:avLst/>
            <a:gdLst>
              <a:gd name="connsiteX0" fmla="*/ 12192000 w 12192000"/>
              <a:gd name="connsiteY0" fmla="*/ 0 h 4991100"/>
              <a:gd name="connsiteX1" fmla="*/ 12192000 w 12192000"/>
              <a:gd name="connsiteY1" fmla="*/ 4991100 h 4991100"/>
              <a:gd name="connsiteX2" fmla="*/ 9713590 w 12192000"/>
              <a:gd name="connsiteY2" fmla="*/ 2495550 h 4991100"/>
              <a:gd name="connsiteX3" fmla="*/ 0 w 12192000"/>
              <a:gd name="connsiteY3" fmla="*/ 0 h 4991100"/>
              <a:gd name="connsiteX4" fmla="*/ 2478410 w 12192000"/>
              <a:gd name="connsiteY4" fmla="*/ 2495550 h 4991100"/>
              <a:gd name="connsiteX5" fmla="*/ 0 w 12192000"/>
              <a:gd name="connsiteY5" fmla="*/ 4991100 h 4991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4991100">
                <a:moveTo>
                  <a:pt x="12192000" y="0"/>
                </a:moveTo>
                <a:lnTo>
                  <a:pt x="12192000" y="4991100"/>
                </a:lnTo>
                <a:lnTo>
                  <a:pt x="9713590" y="2495550"/>
                </a:lnTo>
                <a:close/>
                <a:moveTo>
                  <a:pt x="0" y="0"/>
                </a:moveTo>
                <a:lnTo>
                  <a:pt x="2478410" y="2495550"/>
                </a:lnTo>
                <a:lnTo>
                  <a:pt x="0" y="4991100"/>
                </a:lnTo>
                <a:close/>
              </a:path>
            </a:pathLst>
          </a:custGeom>
          <a:solidFill>
            <a:srgbClr val="002E6D"/>
          </a:solidFill>
        </p:spPr>
      </p:sp>
      <p:sp>
        <p:nvSpPr>
          <p:cNvPr id="13" name="Segnaposto testo 4">
            <a:extLst>
              <a:ext uri="{FF2B5EF4-FFF2-40B4-BE49-F238E27FC236}">
                <a16:creationId xmlns:a16="http://schemas.microsoft.com/office/drawing/2014/main" id="{3F621B8E-AF31-9A47-BDC8-CFFFE7C8E367}"/>
              </a:ext>
            </a:extLst>
          </p:cNvPr>
          <p:cNvSpPr txBox="1">
            <a:spLocks/>
          </p:cNvSpPr>
          <p:nvPr userDrawn="1"/>
        </p:nvSpPr>
        <p:spPr>
          <a:xfrm>
            <a:off x="265432" y="1408039"/>
            <a:ext cx="8643615" cy="156088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200" dirty="0">
                <a:solidFill>
                  <a:schemeClr val="tx1"/>
                </a:solidFill>
              </a:rPr>
              <a:t>Sosteniamo la crescita delle imprese attraverso lo sviluppo di processi di OPEN INNOVATION</a:t>
            </a:r>
          </a:p>
          <a:p>
            <a:pPr algn="ctr"/>
            <a:r>
              <a:rPr lang="it-IT" sz="1200" dirty="0">
                <a:solidFill>
                  <a:schemeClr val="tx1"/>
                </a:solidFill>
              </a:rPr>
              <a:t>acceleratori nel cambiamento del proprio modello di business.</a:t>
            </a:r>
          </a:p>
          <a:p>
            <a:pPr algn="ctr"/>
            <a:endParaRPr lang="it-IT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25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- fro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o 5">
            <a:extLst>
              <a:ext uri="{FF2B5EF4-FFF2-40B4-BE49-F238E27FC236}">
                <a16:creationId xmlns:a16="http://schemas.microsoft.com/office/drawing/2014/main" id="{9FE07F2F-4BC8-4645-AD07-F8A7BFC8C3DE}"/>
              </a:ext>
            </a:extLst>
          </p:cNvPr>
          <p:cNvGrpSpPr/>
          <p:nvPr userDrawn="1"/>
        </p:nvGrpSpPr>
        <p:grpSpPr>
          <a:xfrm>
            <a:off x="3934834" y="3157762"/>
            <a:ext cx="4018892" cy="3240105"/>
            <a:chOff x="3934834" y="2971622"/>
            <a:chExt cx="4018892" cy="3240105"/>
          </a:xfrm>
        </p:grpSpPr>
        <p:pic>
          <p:nvPicPr>
            <p:cNvPr id="7" name="Gruppo" descr="Gruppo">
              <a:extLst>
                <a:ext uri="{FF2B5EF4-FFF2-40B4-BE49-F238E27FC236}">
                  <a16:creationId xmlns:a16="http://schemas.microsoft.com/office/drawing/2014/main" id="{09699C3C-D265-3E4C-BFE7-58C090606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0719" t="68298" r="79" b="4642"/>
            <a:stretch>
              <a:fillRect/>
            </a:stretch>
          </p:blipFill>
          <p:spPr>
            <a:xfrm>
              <a:off x="4290038" y="2973305"/>
              <a:ext cx="3663688" cy="3238422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CEAC813D-7C2D-2749-9B1E-F7866DCD1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34834" y="2971622"/>
              <a:ext cx="1274332" cy="1497345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F30A649C-E887-EA4C-9C91-A5890872DE1E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23850" y="1143000"/>
            <a:ext cx="8451850" cy="760395"/>
          </a:xfrm>
          <a:prstGeom prst="rect">
            <a:avLst/>
          </a:prstGeom>
        </p:spPr>
        <p:txBody>
          <a:bodyPr anchor="ctr"/>
          <a:lstStyle>
            <a:lvl1pPr algn="ctr">
              <a:defRPr sz="4800" b="0" i="0">
                <a:latin typeface="Nunito Sans Black" pitchFamily="2" charset="77"/>
              </a:defRPr>
            </a:lvl1pPr>
          </a:lstStyle>
          <a:p>
            <a:r>
              <a:rPr lang="it-IT" dirty="0"/>
              <a:t>Title</a:t>
            </a:r>
          </a:p>
        </p:txBody>
      </p:sp>
      <p:sp>
        <p:nvSpPr>
          <p:cNvPr id="14" name="Segnaposto testo 12">
            <a:extLst>
              <a:ext uri="{FF2B5EF4-FFF2-40B4-BE49-F238E27FC236}">
                <a16:creationId xmlns:a16="http://schemas.microsoft.com/office/drawing/2014/main" id="{19437892-1F4B-E14C-9156-504D311B95D4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23850" y="1908974"/>
            <a:ext cx="8451850" cy="760395"/>
          </a:xfrm>
          <a:prstGeom prst="rect">
            <a:avLst/>
          </a:prstGeom>
        </p:spPr>
        <p:txBody>
          <a:bodyPr anchor="ctr"/>
          <a:lstStyle>
            <a:lvl1pPr algn="ctr">
              <a:defRPr sz="1400" b="0" i="0">
                <a:solidFill>
                  <a:schemeClr val="accent1"/>
                </a:solidFill>
                <a:latin typeface="Nunito Sans" pitchFamily="2" charset="77"/>
              </a:defRPr>
            </a:lvl1pPr>
          </a:lstStyle>
          <a:p>
            <a:r>
              <a:rPr lang="it-IT" dirty="0" err="1"/>
              <a:t>Subtitle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21804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68CBB9-F21D-FA49-ABE1-57EE459C4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Google Shape;27;p5">
            <a:extLst>
              <a:ext uri="{FF2B5EF4-FFF2-40B4-BE49-F238E27FC236}">
                <a16:creationId xmlns:a16="http://schemas.microsoft.com/office/drawing/2014/main" id="{9930C306-DA6C-274C-8EB0-59651557F5AD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23850" y="1209619"/>
            <a:ext cx="7886700" cy="2352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>
              <a:spcBef>
                <a:spcPts val="600"/>
              </a:spcBef>
            </a:pPr>
            <a:r>
              <a:rPr lang="en-GB">
                <a:latin typeface="Nunito Sans" pitchFamily="2" charset="77"/>
                <a:sym typeface="Nunito Sans"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7721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68CBB9-F21D-FA49-ABE1-57EE459C4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cxnSp>
        <p:nvCxnSpPr>
          <p:cNvPr id="3" name="Google Shape;271;p25">
            <a:extLst>
              <a:ext uri="{FF2B5EF4-FFF2-40B4-BE49-F238E27FC236}">
                <a16:creationId xmlns:a16="http://schemas.microsoft.com/office/drawing/2014/main" id="{6BCFD4B6-5F4A-5840-9A36-013E78CACAAD}"/>
              </a:ext>
            </a:extLst>
          </p:cNvPr>
          <p:cNvCxnSpPr>
            <a:cxnSpLocks/>
          </p:cNvCxnSpPr>
          <p:nvPr userDrawn="1"/>
        </p:nvCxnSpPr>
        <p:spPr>
          <a:xfrm>
            <a:off x="5105768" y="1783840"/>
            <a:ext cx="0" cy="2533051"/>
          </a:xfrm>
          <a:prstGeom prst="straightConnector1">
            <a:avLst/>
          </a:prstGeom>
          <a:noFill/>
          <a:ln w="25400" cap="sq" cmpd="sng">
            <a:solidFill>
              <a:schemeClr val="lt1"/>
            </a:solidFill>
            <a:prstDash val="solid"/>
            <a:bevel/>
            <a:headEnd type="none" w="sm" len="sm"/>
            <a:tailEnd type="none" w="sm" len="sm"/>
          </a:ln>
        </p:spPr>
      </p:cxn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80002E39-27BC-3E41-ABFF-950DC3B4002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9700" y="1209619"/>
            <a:ext cx="2552700" cy="285240"/>
          </a:xfrm>
          <a:prstGeom prst="rect">
            <a:avLst/>
          </a:prstGeom>
        </p:spPr>
        <p:txBody>
          <a:bodyPr/>
          <a:lstStyle>
            <a:lvl1pPr>
              <a:defRPr sz="1200" b="0" i="0">
                <a:latin typeface="Nunito Sans Light" pitchFamily="2" charset="77"/>
              </a:defRPr>
            </a:lvl1pPr>
          </a:lstStyle>
          <a:p>
            <a:r>
              <a:rPr lang="it-IT" dirty="0"/>
              <a:t>Titolo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B9CBA4B0-F12E-D94A-B5A2-9568DDCDD6A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19700" y="2006600"/>
            <a:ext cx="2184400" cy="2794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latin typeface="Nunito Sans ExtraLight" pitchFamily="2" charset="77"/>
              </a:defRPr>
            </a:lvl1pPr>
          </a:lstStyle>
          <a:p>
            <a:r>
              <a:rPr lang="it-IT" dirty="0"/>
              <a:t>Elenco</a:t>
            </a:r>
          </a:p>
        </p:txBody>
      </p:sp>
      <p:sp>
        <p:nvSpPr>
          <p:cNvPr id="16" name="Segnaposto testo 14">
            <a:extLst>
              <a:ext uri="{FF2B5EF4-FFF2-40B4-BE49-F238E27FC236}">
                <a16:creationId xmlns:a16="http://schemas.microsoft.com/office/drawing/2014/main" id="{B4EF30D4-63CD-C84E-B722-80185EE5C2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19700" y="2327841"/>
            <a:ext cx="2184400" cy="2794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latin typeface="Nunito Sans ExtraLight" pitchFamily="2" charset="77"/>
              </a:defRPr>
            </a:lvl1pPr>
          </a:lstStyle>
          <a:p>
            <a:r>
              <a:rPr lang="it-IT" dirty="0"/>
              <a:t>Elenco</a:t>
            </a:r>
          </a:p>
        </p:txBody>
      </p:sp>
      <p:sp>
        <p:nvSpPr>
          <p:cNvPr id="17" name="Segnaposto testo 14">
            <a:extLst>
              <a:ext uri="{FF2B5EF4-FFF2-40B4-BE49-F238E27FC236}">
                <a16:creationId xmlns:a16="http://schemas.microsoft.com/office/drawing/2014/main" id="{C368A7ED-6E41-AC47-9730-72D76447CE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9700" y="2649082"/>
            <a:ext cx="2184400" cy="2794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latin typeface="Nunito Sans ExtraLight" pitchFamily="2" charset="77"/>
              </a:defRPr>
            </a:lvl1pPr>
          </a:lstStyle>
          <a:p>
            <a:r>
              <a:rPr lang="it-IT" dirty="0"/>
              <a:t>Elenco</a:t>
            </a:r>
          </a:p>
        </p:txBody>
      </p:sp>
      <p:sp>
        <p:nvSpPr>
          <p:cNvPr id="18" name="Segnaposto testo 14">
            <a:extLst>
              <a:ext uri="{FF2B5EF4-FFF2-40B4-BE49-F238E27FC236}">
                <a16:creationId xmlns:a16="http://schemas.microsoft.com/office/drawing/2014/main" id="{C7D82E04-B468-2741-BF9F-84E8DCA549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19700" y="2970323"/>
            <a:ext cx="2184400" cy="2794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latin typeface="Nunito Sans ExtraLight" pitchFamily="2" charset="77"/>
              </a:defRPr>
            </a:lvl1pPr>
          </a:lstStyle>
          <a:p>
            <a:r>
              <a:rPr lang="it-IT" dirty="0"/>
              <a:t>Elenco</a:t>
            </a:r>
          </a:p>
        </p:txBody>
      </p:sp>
      <p:sp>
        <p:nvSpPr>
          <p:cNvPr id="19" name="Segnaposto testo 14">
            <a:extLst>
              <a:ext uri="{FF2B5EF4-FFF2-40B4-BE49-F238E27FC236}">
                <a16:creationId xmlns:a16="http://schemas.microsoft.com/office/drawing/2014/main" id="{B7EE3D16-6D87-1F41-B7E2-CAD96A71FF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19700" y="3291564"/>
            <a:ext cx="2184400" cy="2794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latin typeface="Nunito Sans ExtraLight" pitchFamily="2" charset="77"/>
              </a:defRPr>
            </a:lvl1pPr>
          </a:lstStyle>
          <a:p>
            <a:r>
              <a:rPr lang="it-IT" dirty="0"/>
              <a:t>Elenco</a:t>
            </a:r>
          </a:p>
        </p:txBody>
      </p:sp>
      <p:sp>
        <p:nvSpPr>
          <p:cNvPr id="20" name="Google Shape;27;p5">
            <a:extLst>
              <a:ext uri="{FF2B5EF4-FFF2-40B4-BE49-F238E27FC236}">
                <a16:creationId xmlns:a16="http://schemas.microsoft.com/office/drawing/2014/main" id="{42F4F50A-419A-CB41-B79F-D10CD0A8422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23850" y="1209619"/>
            <a:ext cx="3608670" cy="2352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>
              <a:spcBef>
                <a:spcPts val="600"/>
              </a:spcBef>
            </a:pPr>
            <a:r>
              <a:rPr lang="en-GB">
                <a:latin typeface="Nunito Sans" pitchFamily="2" charset="77"/>
                <a:sym typeface="Nunito Sans"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4647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custom 1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337E0AA-8843-2E47-9BA5-F11C31150C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t-IT" dirty="0"/>
          </a:p>
        </p:txBody>
      </p:sp>
      <p:sp>
        <p:nvSpPr>
          <p:cNvPr id="19" name="Google Shape;27;p5">
            <a:extLst>
              <a:ext uri="{FF2B5EF4-FFF2-40B4-BE49-F238E27FC236}">
                <a16:creationId xmlns:a16="http://schemas.microsoft.com/office/drawing/2014/main" id="{D353E209-78AC-084E-ADDD-5646E5C7692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991707" y="1577792"/>
            <a:ext cx="3999900" cy="29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Nunito Sans" pitchFamily="2" charset="77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4" name="Gruppo">
            <a:extLst>
              <a:ext uri="{FF2B5EF4-FFF2-40B4-BE49-F238E27FC236}">
                <a16:creationId xmlns:a16="http://schemas.microsoft.com/office/drawing/2014/main" id="{1E7DA351-2EE6-F846-994D-DDFE42C3B3D3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5" name="Gruppo" descr="Gruppo">
              <a:extLst>
                <a:ext uri="{FF2B5EF4-FFF2-40B4-BE49-F238E27FC236}">
                  <a16:creationId xmlns:a16="http://schemas.microsoft.com/office/drawing/2014/main" id="{31C321CA-A5D7-6642-B2D6-2693A9A34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Immagine 13" descr="Immagine 13">
              <a:extLst>
                <a:ext uri="{FF2B5EF4-FFF2-40B4-BE49-F238E27FC236}">
                  <a16:creationId xmlns:a16="http://schemas.microsoft.com/office/drawing/2014/main" id="{ADD8BEC0-8205-854C-B1FE-B3DDE97785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485812EA-8F16-5E41-9A3D-491326C6C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1706" y="303213"/>
            <a:ext cx="3218843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63785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custom 2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immagine 2">
            <a:extLst>
              <a:ext uri="{FF2B5EF4-FFF2-40B4-BE49-F238E27FC236}">
                <a16:creationId xmlns:a16="http://schemas.microsoft.com/office/drawing/2014/main" id="{3C3ABAF9-92F9-4A42-9394-8B3181087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t-IT" dirty="0"/>
          </a:p>
        </p:txBody>
      </p:sp>
      <p:sp>
        <p:nvSpPr>
          <p:cNvPr id="19" name="Google Shape;27;p5">
            <a:extLst>
              <a:ext uri="{FF2B5EF4-FFF2-40B4-BE49-F238E27FC236}">
                <a16:creationId xmlns:a16="http://schemas.microsoft.com/office/drawing/2014/main" id="{D353E209-78AC-084E-ADDD-5646E5C7692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23850" y="1615249"/>
            <a:ext cx="3608670" cy="2352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>
              <a:spcBef>
                <a:spcPts val="600"/>
              </a:spcBef>
            </a:pPr>
            <a:r>
              <a:rPr lang="en-GB">
                <a:latin typeface="Nunito Sans" pitchFamily="2" charset="77"/>
                <a:sym typeface="Nunito Sans"/>
              </a:rPr>
              <a:t>Click to edit Master text styles</a:t>
            </a:r>
          </a:p>
        </p:txBody>
      </p:sp>
      <p:sp>
        <p:nvSpPr>
          <p:cNvPr id="4" name="Segnaposto titolo 1">
            <a:extLst>
              <a:ext uri="{FF2B5EF4-FFF2-40B4-BE49-F238E27FC236}">
                <a16:creationId xmlns:a16="http://schemas.microsoft.com/office/drawing/2014/main" id="{5569E6A8-A935-434F-AB13-FCB77A4D4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3512170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30166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immagine 4">
            <a:extLst>
              <a:ext uri="{FF2B5EF4-FFF2-40B4-BE49-F238E27FC236}">
                <a16:creationId xmlns:a16="http://schemas.microsoft.com/office/drawing/2014/main" id="{94CB6723-28B2-7945-9B6D-72EFA63FB2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257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t-IT"/>
          </a:p>
        </p:txBody>
      </p:sp>
      <p:sp>
        <p:nvSpPr>
          <p:cNvPr id="11" name="Segnaposto testo 9">
            <a:extLst>
              <a:ext uri="{FF2B5EF4-FFF2-40B4-BE49-F238E27FC236}">
                <a16:creationId xmlns:a16="http://schemas.microsoft.com/office/drawing/2014/main" id="{A5DA4660-213F-A745-8927-F8D7DD6B2A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30795" y="2127250"/>
            <a:ext cx="5705475" cy="2405063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latin typeface="Nunito Sans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6" name="Gruppo">
            <a:extLst>
              <a:ext uri="{FF2B5EF4-FFF2-40B4-BE49-F238E27FC236}">
                <a16:creationId xmlns:a16="http://schemas.microsoft.com/office/drawing/2014/main" id="{4E461B88-FCAF-364C-B747-749673BB0FA9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7" name="Gruppo" descr="Gruppo">
              <a:extLst>
                <a:ext uri="{FF2B5EF4-FFF2-40B4-BE49-F238E27FC236}">
                  <a16:creationId xmlns:a16="http://schemas.microsoft.com/office/drawing/2014/main" id="{AC4A5650-3BB8-684D-BF7E-76DB0541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89222AFC-8CEA-8147-AE5E-9A27962D4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63F074E9-67CF-CA40-BAD5-859CEC4F3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0794" y="303213"/>
            <a:ext cx="5079755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8466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immagine 4">
            <a:extLst>
              <a:ext uri="{FF2B5EF4-FFF2-40B4-BE49-F238E27FC236}">
                <a16:creationId xmlns:a16="http://schemas.microsoft.com/office/drawing/2014/main" id="{94CB6723-28B2-7945-9B6D-72EFA63FB2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18300" y="0"/>
            <a:ext cx="24257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t-IT"/>
          </a:p>
        </p:txBody>
      </p:sp>
      <p:sp>
        <p:nvSpPr>
          <p:cNvPr id="11" name="Segnaposto testo 9">
            <a:extLst>
              <a:ext uri="{FF2B5EF4-FFF2-40B4-BE49-F238E27FC236}">
                <a16:creationId xmlns:a16="http://schemas.microsoft.com/office/drawing/2014/main" id="{A5DA4660-213F-A745-8927-F8D7DD6B2A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2162273"/>
            <a:ext cx="5705475" cy="2405063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latin typeface="Nunito Sans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6" name="Gruppo">
            <a:extLst>
              <a:ext uri="{FF2B5EF4-FFF2-40B4-BE49-F238E27FC236}">
                <a16:creationId xmlns:a16="http://schemas.microsoft.com/office/drawing/2014/main" id="{F79B2A47-9FAB-D54C-8938-2DFE0D67B50A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7" name="Gruppo" descr="Gruppo">
              <a:extLst>
                <a:ext uri="{FF2B5EF4-FFF2-40B4-BE49-F238E27FC236}">
                  <a16:creationId xmlns:a16="http://schemas.microsoft.com/office/drawing/2014/main" id="{949E9D8D-AB78-5E47-AC5A-95477C55F3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D6FB5EDC-10C3-914B-B122-06F3AE372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CC575A74-5006-4F4C-BC43-8DD3C82A1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768975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314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CCD89A-6F2E-4797-86D1-54E20C844D6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254828"/>
            <a:ext cx="9144000" cy="18886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d-ID"/>
          </a:p>
        </p:txBody>
      </p:sp>
      <p:sp>
        <p:nvSpPr>
          <p:cNvPr id="5" name="Segnaposto testo 9">
            <a:extLst>
              <a:ext uri="{FF2B5EF4-FFF2-40B4-BE49-F238E27FC236}">
                <a16:creationId xmlns:a16="http://schemas.microsoft.com/office/drawing/2014/main" id="{AD862238-5300-0749-88B1-FAFFEA5547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40151" y="137999"/>
            <a:ext cx="5215164" cy="921544"/>
          </a:xfrm>
          <a:prstGeom prst="rect">
            <a:avLst/>
          </a:prstGeom>
        </p:spPr>
        <p:txBody>
          <a:bodyPr/>
          <a:lstStyle>
            <a:lvl1pPr>
              <a:buNone/>
              <a:defRPr sz="900" b="0" i="0">
                <a:latin typeface="Nunito Sans ExtraLight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egnaposto testo 9">
            <a:extLst>
              <a:ext uri="{FF2B5EF4-FFF2-40B4-BE49-F238E27FC236}">
                <a16:creationId xmlns:a16="http://schemas.microsoft.com/office/drawing/2014/main" id="{FF9E57BF-604F-D947-894F-7C4E98AF3C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1699" y="1235641"/>
            <a:ext cx="8643615" cy="1888672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latin typeface="Nunito Sans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79FF270D-0B12-6844-A5C3-FC352D50B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1" y="303213"/>
            <a:ext cx="3181350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5306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o">
            <a:extLst>
              <a:ext uri="{FF2B5EF4-FFF2-40B4-BE49-F238E27FC236}">
                <a16:creationId xmlns:a16="http://schemas.microsoft.com/office/drawing/2014/main" id="{EAE11BC5-F587-524D-8827-9C8BB9C8CF16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5" name="Gruppo" descr="Gruppo">
              <a:extLst>
                <a:ext uri="{FF2B5EF4-FFF2-40B4-BE49-F238E27FC236}">
                  <a16:creationId xmlns:a16="http://schemas.microsoft.com/office/drawing/2014/main" id="{3BF1C728-DA13-7E47-969B-FF21E701B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74467AE0-BEFA-E948-B154-239EFB998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C525A732-2CA7-4C46-AFCE-9A38D5C16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7886700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titolo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9" r:id="rId2"/>
    <p:sldLayoutId id="2147483672" r:id="rId3"/>
    <p:sldLayoutId id="2147483673" r:id="rId4"/>
    <p:sldLayoutId id="2147483665" r:id="rId5"/>
    <p:sldLayoutId id="2147483666" r:id="rId6"/>
    <p:sldLayoutId id="2147483668" r:id="rId7"/>
    <p:sldLayoutId id="2147483667" r:id="rId8"/>
    <p:sldLayoutId id="2147483669" r:id="rId9"/>
    <p:sldLayoutId id="2147483670" r:id="rId10"/>
    <p:sldLayoutId id="2147483671" r:id="rId11"/>
    <p:sldLayoutId id="2147483677" r:id="rId12"/>
    <p:sldLayoutId id="2147483678" r:id="rId13"/>
    <p:sldLayoutId id="2147483675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1" i="0" u="none" strike="noStrike" cap="all" baseline="0">
          <a:solidFill>
            <a:schemeClr val="accent1"/>
          </a:solidFill>
          <a:latin typeface="Nunito Sans" pitchFamily="2" charset="77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04" userDrawn="1">
          <p15:clr>
            <a:srgbClr val="F26B43"/>
          </p15:clr>
        </p15:guide>
        <p15:guide id="2" orient="horz" pos="1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1">
            <a:extLst>
              <a:ext uri="{FF2B5EF4-FFF2-40B4-BE49-F238E27FC236}">
                <a16:creationId xmlns:a16="http://schemas.microsoft.com/office/drawing/2014/main" id="{01685F10-81FA-CB4A-86BF-F23E9730FEE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Triangolo 4">
            <a:extLst>
              <a:ext uri="{FF2B5EF4-FFF2-40B4-BE49-F238E27FC236}">
                <a16:creationId xmlns:a16="http://schemas.microsoft.com/office/drawing/2014/main" id="{F076A697-4FFE-DF46-B84F-029593EF83A3}"/>
              </a:ext>
            </a:extLst>
          </p:cNvPr>
          <p:cNvSpPr/>
          <p:nvPr/>
        </p:nvSpPr>
        <p:spPr>
          <a:xfrm flipV="1">
            <a:off x="1130300" y="1143000"/>
            <a:ext cx="5181600" cy="2583266"/>
          </a:xfrm>
          <a:prstGeom prst="triangle">
            <a:avLst/>
          </a:prstGeom>
          <a:solidFill>
            <a:srgbClr val="EEEEEE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51AD3B3-75F4-F44E-8B04-C37516154B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 err="1"/>
              <a:t>Connected</a:t>
            </a:r>
            <a:r>
              <a:rPr lang="it-IT" dirty="0"/>
              <a:t> Cars -            First </a:t>
            </a:r>
            <a:r>
              <a:rPr lang="it-IT" dirty="0" err="1"/>
              <a:t>Reveal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463833C-FDEB-DA44-BC6B-2B1C167042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6075" y="2129107"/>
            <a:ext cx="8451850" cy="760395"/>
          </a:xfrm>
        </p:spPr>
        <p:txBody>
          <a:bodyPr/>
          <a:lstStyle/>
          <a:p>
            <a:r>
              <a:rPr lang="it-IT" dirty="0"/>
              <a:t>17/12/2021</a:t>
            </a:r>
          </a:p>
        </p:txBody>
      </p:sp>
    </p:spTree>
    <p:extLst>
      <p:ext uri="{BB962C8B-B14F-4D97-AF65-F5344CB8AC3E}">
        <p14:creationId xmlns:p14="http://schemas.microsoft.com/office/powerpoint/2010/main" val="2616235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Clustering </a:t>
            </a:r>
            <a:r>
              <a:rPr lang="it-IT" sz="2400" b="0" cap="none" dirty="0" err="1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analysis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K-</a:t>
            </a:r>
            <a:r>
              <a:rPr lang="it-IT" b="0" cap="none" dirty="0" err="1">
                <a:solidFill>
                  <a:srgbClr val="000000"/>
                </a:solidFill>
                <a:latin typeface="Nunito Sans" pitchFamily="2" charset="0"/>
              </a:rPr>
              <a:t>means</a:t>
            </a: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 clustering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51" y="1158061"/>
            <a:ext cx="4773930" cy="4287077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b="1" i="0" dirty="0">
                <a:solidFill>
                  <a:srgbClr val="000000"/>
                </a:solidFill>
                <a:effectLst/>
                <a:latin typeface="Nunito Sans" pitchFamily="2" charset="0"/>
              </a:rPr>
              <a:t>K-</a:t>
            </a:r>
            <a:r>
              <a:rPr lang="it-IT" b="1" i="0" dirty="0" err="1">
                <a:solidFill>
                  <a:srgbClr val="000000"/>
                </a:solidFill>
                <a:effectLst/>
                <a:latin typeface="Nunito Sans" pitchFamily="2" charset="0"/>
              </a:rPr>
              <a:t>means</a:t>
            </a:r>
            <a:r>
              <a:rPr lang="it-IT" b="0" i="0" dirty="0">
                <a:solidFill>
                  <a:srgbClr val="000000"/>
                </a:solidFill>
                <a:effectLst/>
                <a:latin typeface="Nunito Sans" pitchFamily="2" charset="0"/>
              </a:rPr>
              <a:t> è l’algoritm</a:t>
            </a:r>
            <a:r>
              <a:rPr lang="it-IT" dirty="0">
                <a:latin typeface="Nunito Sans" pitchFamily="2" charset="0"/>
              </a:rPr>
              <a:t>o di </a:t>
            </a:r>
            <a:r>
              <a:rPr lang="it-IT" dirty="0" err="1">
                <a:latin typeface="Nunito Sans" pitchFamily="2" charset="0"/>
              </a:rPr>
              <a:t>clusterizzazione</a:t>
            </a:r>
            <a:r>
              <a:rPr lang="it-IT" dirty="0">
                <a:latin typeface="Nunito Sans" pitchFamily="2" charset="0"/>
              </a:rPr>
              <a:t> selezionato per l’analisi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Prevede che si selezioni un numero di cluster (</a:t>
            </a:r>
            <a:r>
              <a:rPr lang="it-IT" b="1" dirty="0">
                <a:latin typeface="Nunito Sans" pitchFamily="2" charset="0"/>
              </a:rPr>
              <a:t>k</a:t>
            </a:r>
            <a:r>
              <a:rPr lang="it-IT" dirty="0">
                <a:latin typeface="Nunito Sans" pitchFamily="2" charset="0"/>
              </a:rPr>
              <a:t>) prima dell’analisi, questa scelta influenza i risultati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Come ogni algoritmo, richiede delle variabili come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Nunito Sans" pitchFamily="2" charset="0"/>
            </a:endParaRPr>
          </a:p>
        </p:txBody>
      </p:sp>
      <p:pic>
        <p:nvPicPr>
          <p:cNvPr id="3" name="Immagine 2" descr="Immagine che contiene luce, filo, oggetto da esterni, notte&#10;&#10;Descrizione generata automaticamente">
            <a:extLst>
              <a:ext uri="{FF2B5EF4-FFF2-40B4-BE49-F238E27FC236}">
                <a16:creationId xmlns:a16="http://schemas.microsoft.com/office/drawing/2014/main" id="{F441A062-4323-4877-881B-888486B3F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6908" y="876121"/>
            <a:ext cx="3371731" cy="339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000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Clusterin</a:t>
            </a:r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 </a:t>
            </a:r>
            <a:r>
              <a:rPr lang="it-IT" sz="2400" b="0" cap="none" dirty="0" err="1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analysis</a:t>
            </a:r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K-</a:t>
            </a:r>
            <a:r>
              <a:rPr lang="it-IT" b="0" cap="none" dirty="0" err="1">
                <a:solidFill>
                  <a:srgbClr val="000000"/>
                </a:solidFill>
                <a:latin typeface="Nunito Sans" pitchFamily="2" charset="0"/>
              </a:rPr>
              <a:t>means</a:t>
            </a: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 clustering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50" y="876121"/>
            <a:ext cx="4956073" cy="428707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it-IT" dirty="0">
                <a:latin typeface="Nunito Sans" pitchFamily="2" charset="0"/>
              </a:rPr>
              <a:t>Funzionamento:</a:t>
            </a:r>
          </a:p>
          <a:p>
            <a:pPr>
              <a:lnSpc>
                <a:spcPct val="150000"/>
              </a:lnSpc>
            </a:pPr>
            <a:endParaRPr lang="it-IT" sz="800" dirty="0">
              <a:latin typeface="Nunito Sans" pitchFamily="2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Nunito Sans" pitchFamily="2" charset="0"/>
              </a:rPr>
              <a:t>Seleziona casualmente k oggetti del dataset come centri (</a:t>
            </a:r>
            <a:r>
              <a:rPr lang="it-IT" b="1" dirty="0" err="1">
                <a:latin typeface="Nunito Sans" pitchFamily="2" charset="0"/>
              </a:rPr>
              <a:t>centroidi</a:t>
            </a:r>
            <a:r>
              <a:rPr lang="it-IT" dirty="0">
                <a:latin typeface="Nunito Sans" pitchFamily="2" charset="0"/>
              </a:rPr>
              <a:t>) iniziali del cluster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Nunito Sans" pitchFamily="2" charset="0"/>
              </a:rPr>
              <a:t>Assegna ogni osservazione al </a:t>
            </a:r>
            <a:r>
              <a:rPr lang="it-IT" dirty="0" err="1">
                <a:latin typeface="Nunito Sans" pitchFamily="2" charset="0"/>
              </a:rPr>
              <a:t>centroide</a:t>
            </a:r>
            <a:r>
              <a:rPr lang="it-IT" dirty="0">
                <a:latin typeface="Nunito Sans" pitchFamily="2" charset="0"/>
              </a:rPr>
              <a:t> più vicino sulla base della distanza euclidea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Nunito Sans" pitchFamily="2" charset="0"/>
              </a:rPr>
              <a:t>Per ognuno dei cluster cambia il </a:t>
            </a:r>
            <a:r>
              <a:rPr lang="it-IT" dirty="0" err="1">
                <a:latin typeface="Nunito Sans" pitchFamily="2" charset="0"/>
              </a:rPr>
              <a:t>centroide</a:t>
            </a:r>
            <a:r>
              <a:rPr lang="it-IT" dirty="0">
                <a:latin typeface="Nunito Sans" pitchFamily="2" charset="0"/>
              </a:rPr>
              <a:t> calcolando i nuovi valori medi di ogni oggetto nel cluster.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Nunito Sans" pitchFamily="2" charset="0"/>
              </a:rPr>
              <a:t>Ripete i punti 3 e 4 fino a che l’assegnazione dei punti non smette di cambiare o viene raggiunto il numero massimo di iterazioni. 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441A062-4323-4877-881B-888486B3F9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74" t="6409" r="2798"/>
          <a:stretch/>
        </p:blipFill>
        <p:spPr>
          <a:xfrm>
            <a:off x="5536908" y="1066800"/>
            <a:ext cx="3283242" cy="315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29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immagine 5">
            <a:extLst>
              <a:ext uri="{FF2B5EF4-FFF2-40B4-BE49-F238E27FC236}">
                <a16:creationId xmlns:a16="http://schemas.microsoft.com/office/drawing/2014/main" id="{4713D959-A49F-45A7-8205-83013762B03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9" b="19"/>
          <a:stretch/>
        </p:blipFill>
        <p:spPr>
          <a:xfrm>
            <a:off x="1373188" y="2168525"/>
            <a:ext cx="6113462" cy="2789238"/>
          </a:xfr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48" y="697877"/>
            <a:ext cx="8753783" cy="18738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it-IT" sz="1400" dirty="0">
                <a:latin typeface="Nunito Sans" pitchFamily="2" charset="0"/>
              </a:rPr>
              <a:t>Esistono una varietà di tecniche empiriche per la selezione di k: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it-IT" sz="1400" b="1" dirty="0">
                <a:latin typeface="Nunito Sans" pitchFamily="2" charset="0"/>
              </a:rPr>
              <a:t>Metodo del gomito:</a:t>
            </a:r>
            <a:endParaRPr lang="it-IT" sz="1400" dirty="0">
              <a:latin typeface="Nunito Sans" pitchFamily="2" charset="0"/>
            </a:endParaRPr>
          </a:p>
          <a:p>
            <a:pPr marL="609600" lvl="1"/>
            <a:r>
              <a:rPr lang="it-IT" sz="1400" dirty="0">
                <a:latin typeface="Nunito Sans" pitchFamily="2" charset="0"/>
              </a:rPr>
              <a:t>Si itera l’algoritmo per diversi valori di k, per ognuno si calcola la somma delle distanza al quadrato tra ogni </a:t>
            </a:r>
            <a:r>
              <a:rPr lang="it-IT" sz="1400" dirty="0" err="1">
                <a:latin typeface="Nunito Sans" pitchFamily="2" charset="0"/>
              </a:rPr>
              <a:t>centroide</a:t>
            </a:r>
            <a:r>
              <a:rPr lang="it-IT" sz="1400" dirty="0">
                <a:latin typeface="Nunito Sans" pitchFamily="2" charset="0"/>
              </a:rPr>
              <a:t> ed i punti del relativo cluster.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Cluster </a:t>
            </a:r>
            <a:r>
              <a:rPr lang="it-IT" sz="2400" b="0" cap="none" dirty="0" err="1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analysis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Numero di cluster</a:t>
            </a:r>
          </a:p>
        </p:txBody>
      </p:sp>
    </p:spTree>
    <p:extLst>
      <p:ext uri="{BB962C8B-B14F-4D97-AF65-F5344CB8AC3E}">
        <p14:creationId xmlns:p14="http://schemas.microsoft.com/office/powerpoint/2010/main" val="2336705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immagine 5">
            <a:extLst>
              <a:ext uri="{FF2B5EF4-FFF2-40B4-BE49-F238E27FC236}">
                <a16:creationId xmlns:a16="http://schemas.microsoft.com/office/drawing/2014/main" id="{51466CEA-1EF9-40E7-A74F-202D245415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41" b="41"/>
          <a:stretch/>
        </p:blipFill>
        <p:spPr>
          <a:xfrm>
            <a:off x="1373188" y="2389188"/>
            <a:ext cx="6113462" cy="2568575"/>
          </a:xfr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49" y="697877"/>
            <a:ext cx="8211779" cy="18738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it-IT" sz="1400" dirty="0">
                <a:latin typeface="Nunito Sans" pitchFamily="2" charset="0"/>
              </a:rPr>
              <a:t>Esistono una varietà di tecniche empiriche per la selezione di k: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 startAt="2"/>
            </a:pPr>
            <a:r>
              <a:rPr lang="it-IT" sz="1400" b="1" dirty="0">
                <a:latin typeface="Nunito Sans" pitchFamily="2" charset="0"/>
              </a:rPr>
              <a:t>Gap </a:t>
            </a:r>
            <a:r>
              <a:rPr lang="it-IT" sz="1400" b="1" dirty="0" err="1">
                <a:latin typeface="Nunito Sans" pitchFamily="2" charset="0"/>
              </a:rPr>
              <a:t>statistics</a:t>
            </a:r>
            <a:r>
              <a:rPr lang="it-IT" sz="1400" b="1" dirty="0">
                <a:latin typeface="Nunito Sans" pitchFamily="2" charset="0"/>
              </a:rPr>
              <a:t>:</a:t>
            </a:r>
            <a:endParaRPr lang="it-IT" sz="1400" dirty="0">
              <a:latin typeface="Nunito Sans" pitchFamily="2" charset="0"/>
            </a:endParaRPr>
          </a:p>
          <a:p>
            <a:pPr marL="609600" lvl="1" indent="0">
              <a:buNone/>
            </a:pPr>
            <a:r>
              <a:rPr lang="en-US" sz="1400" dirty="0">
                <a:latin typeface="Nunito Sans" pitchFamily="2" charset="0"/>
              </a:rPr>
              <a:t>Si </a:t>
            </a:r>
            <a:r>
              <a:rPr lang="en-US" sz="1400" dirty="0" err="1">
                <a:latin typeface="Nunito Sans" pitchFamily="2" charset="0"/>
              </a:rPr>
              <a:t>compara</a:t>
            </a:r>
            <a:r>
              <a:rPr lang="en-US" sz="1400" dirty="0">
                <a:latin typeface="Nunito Sans" pitchFamily="2" charset="0"/>
              </a:rPr>
              <a:t> la </a:t>
            </a:r>
            <a:r>
              <a:rPr lang="en-US" sz="1400" dirty="0" err="1">
                <a:latin typeface="Nunito Sans" pitchFamily="2" charset="0"/>
              </a:rPr>
              <a:t>variazione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totale</a:t>
            </a:r>
            <a:r>
              <a:rPr lang="en-US" sz="1400" dirty="0">
                <a:latin typeface="Nunito Sans" pitchFamily="2" charset="0"/>
              </a:rPr>
              <a:t> interna al cluster per </a:t>
            </a:r>
            <a:r>
              <a:rPr lang="en-US" sz="1400" dirty="0" err="1">
                <a:latin typeface="Nunito Sans" pitchFamily="2" charset="0"/>
              </a:rPr>
              <a:t>vari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possibili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valori</a:t>
            </a:r>
            <a:r>
              <a:rPr lang="en-US" sz="1400" dirty="0">
                <a:latin typeface="Nunito Sans" pitchFamily="2" charset="0"/>
              </a:rPr>
              <a:t> di k con </a:t>
            </a:r>
            <a:r>
              <a:rPr lang="en-US" sz="1400" dirty="0" err="1">
                <a:latin typeface="Nunito Sans" pitchFamily="2" charset="0"/>
              </a:rPr>
              <a:t>i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valori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che</a:t>
            </a:r>
            <a:r>
              <a:rPr lang="en-US" sz="1400" dirty="0">
                <a:latin typeface="Nunito Sans" pitchFamily="2" charset="0"/>
              </a:rPr>
              <a:t> ci </a:t>
            </a:r>
            <a:r>
              <a:rPr lang="en-US" sz="1400" dirty="0" err="1">
                <a:latin typeface="Nunito Sans" pitchFamily="2" charset="0"/>
              </a:rPr>
              <a:t>si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aspetterebbero</a:t>
            </a:r>
            <a:r>
              <a:rPr lang="en-US" sz="1400" dirty="0">
                <a:latin typeface="Nunito Sans" pitchFamily="2" charset="0"/>
              </a:rPr>
              <a:t> in una </a:t>
            </a:r>
            <a:r>
              <a:rPr lang="en-US" sz="1400" dirty="0" err="1">
                <a:latin typeface="Nunito Sans" pitchFamily="2" charset="0"/>
              </a:rPr>
              <a:t>distribuzione</a:t>
            </a:r>
            <a:r>
              <a:rPr lang="en-US" sz="1400" dirty="0">
                <a:latin typeface="Nunito Sans" pitchFamily="2" charset="0"/>
              </a:rPr>
              <a:t> di </a:t>
            </a:r>
            <a:r>
              <a:rPr lang="en-US" sz="1400" dirty="0" err="1">
                <a:latin typeface="Nunito Sans" pitchFamily="2" charset="0"/>
              </a:rPr>
              <a:t>dati</a:t>
            </a:r>
            <a:r>
              <a:rPr lang="en-US" sz="1400" dirty="0">
                <a:latin typeface="Nunito Sans" pitchFamily="2" charset="0"/>
              </a:rPr>
              <a:t> senza cluster </a:t>
            </a:r>
            <a:r>
              <a:rPr lang="en-US" sz="1400" dirty="0" err="1">
                <a:latin typeface="Nunito Sans" pitchFamily="2" charset="0"/>
              </a:rPr>
              <a:t>evidenti</a:t>
            </a:r>
            <a:r>
              <a:rPr lang="en-US" sz="1400" dirty="0">
                <a:latin typeface="Nunito Sans" pitchFamily="2" charset="0"/>
              </a:rPr>
              <a:t>. Il cluster </a:t>
            </a:r>
            <a:r>
              <a:rPr lang="en-US" sz="1400" dirty="0" err="1">
                <a:latin typeface="Nunito Sans" pitchFamily="2" charset="0"/>
              </a:rPr>
              <a:t>ottimale</a:t>
            </a:r>
            <a:r>
              <a:rPr lang="en-US" sz="1400" dirty="0">
                <a:latin typeface="Nunito Sans" pitchFamily="2" charset="0"/>
              </a:rPr>
              <a:t> è </a:t>
            </a:r>
            <a:r>
              <a:rPr lang="en-US" sz="1400" dirty="0" err="1">
                <a:latin typeface="Nunito Sans" pitchFamily="2" charset="0"/>
              </a:rPr>
              <a:t>quello</a:t>
            </a:r>
            <a:r>
              <a:rPr lang="en-US" sz="1400" dirty="0">
                <a:latin typeface="Nunito Sans" pitchFamily="2" charset="0"/>
              </a:rPr>
              <a:t> in cui la </a:t>
            </a:r>
            <a:r>
              <a:rPr lang="en-US" sz="1400" dirty="0" err="1">
                <a:latin typeface="Nunito Sans" pitchFamily="2" charset="0"/>
              </a:rPr>
              <a:t>distanza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tra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questi</a:t>
            </a:r>
            <a:r>
              <a:rPr lang="en-US" sz="1400" dirty="0">
                <a:latin typeface="Nunito Sans" pitchFamily="2" charset="0"/>
              </a:rPr>
              <a:t> due </a:t>
            </a:r>
            <a:r>
              <a:rPr lang="en-US" sz="1400" dirty="0" err="1">
                <a:latin typeface="Nunito Sans" pitchFamily="2" charset="0"/>
              </a:rPr>
              <a:t>valori</a:t>
            </a:r>
            <a:r>
              <a:rPr lang="en-US" sz="1400" dirty="0">
                <a:latin typeface="Nunito Sans" pitchFamily="2" charset="0"/>
              </a:rPr>
              <a:t> è </a:t>
            </a:r>
            <a:r>
              <a:rPr lang="en-US" sz="1400" dirty="0" err="1">
                <a:latin typeface="Nunito Sans" pitchFamily="2" charset="0"/>
              </a:rPr>
              <a:t>maggiore</a:t>
            </a:r>
            <a:r>
              <a:rPr lang="en-US" sz="1400" dirty="0">
                <a:latin typeface="Nunito Sans" pitchFamily="2" charset="0"/>
              </a:rPr>
              <a:t>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Cluster </a:t>
            </a:r>
            <a:r>
              <a:rPr lang="it-IT" sz="2400" b="0" cap="none" dirty="0" err="1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analysis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Numero di cluster</a:t>
            </a:r>
          </a:p>
        </p:txBody>
      </p:sp>
    </p:spTree>
    <p:extLst>
      <p:ext uri="{BB962C8B-B14F-4D97-AF65-F5344CB8AC3E}">
        <p14:creationId xmlns:p14="http://schemas.microsoft.com/office/powerpoint/2010/main" val="3794911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Cluster </a:t>
            </a:r>
            <a:r>
              <a:rPr lang="it-IT" sz="2400" b="0" cap="none" dirty="0" err="1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analysis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Variabili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49" y="833284"/>
            <a:ext cx="8185969" cy="393781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60000"/>
              </a:lnSpc>
            </a:pPr>
            <a:r>
              <a:rPr lang="it-IT" sz="1600" dirty="0">
                <a:latin typeface="Nunito Sans" pitchFamily="2" charset="0"/>
              </a:rPr>
              <a:t>La </a:t>
            </a:r>
            <a:r>
              <a:rPr lang="it-IT" sz="1600" dirty="0" err="1">
                <a:latin typeface="Nunito Sans" pitchFamily="2" charset="0"/>
              </a:rPr>
              <a:t>clusterizzazione</a:t>
            </a:r>
            <a:r>
              <a:rPr lang="it-IT" sz="1600" dirty="0">
                <a:latin typeface="Nunito Sans" pitchFamily="2" charset="0"/>
              </a:rPr>
              <a:t> non è stata eseguita sulla base dell’intero dataset, bensì su un numero di variabili selezionate in quanto più significative e adatte a descrivere le abitudini degli utenti:</a:t>
            </a:r>
          </a:p>
          <a:p>
            <a:pPr marL="342900" indent="-342900">
              <a:lnSpc>
                <a:spcPct val="160000"/>
              </a:lnSpc>
              <a:buFont typeface="+mj-lt"/>
              <a:buAutoNum type="arabicPeriod"/>
            </a:pPr>
            <a:r>
              <a:rPr lang="it-IT" sz="1600" b="1" dirty="0">
                <a:latin typeface="Nunito Sans" pitchFamily="2" charset="0"/>
              </a:rPr>
              <a:t>Frequenza di utilizzo dell’auto</a:t>
            </a:r>
          </a:p>
          <a:p>
            <a:pPr>
              <a:lnSpc>
                <a:spcPct val="160000"/>
              </a:lnSpc>
            </a:pPr>
            <a:r>
              <a:rPr lang="it-IT" sz="1600" dirty="0">
                <a:latin typeface="Nunito Sans" pitchFamily="2" charset="0"/>
              </a:rPr>
              <a:t>Calcolata come frazione di giorni in cui si rilevano velocità superiori a zero rispetto al numero di giorni tra </a:t>
            </a:r>
            <a:r>
              <a:rPr lang="it-IT" sz="1600">
                <a:latin typeface="Nunito Sans" pitchFamily="2" charset="0"/>
              </a:rPr>
              <a:t>la prima </a:t>
            </a:r>
            <a:r>
              <a:rPr lang="it-IT" sz="1600" dirty="0">
                <a:latin typeface="Nunito Sans" pitchFamily="2" charset="0"/>
              </a:rPr>
              <a:t>osservazione del dataset e il 29/11/21. </a:t>
            </a:r>
          </a:p>
          <a:p>
            <a:pPr marL="342900" indent="-342900">
              <a:lnSpc>
                <a:spcPct val="160000"/>
              </a:lnSpc>
              <a:buFont typeface="+mj-lt"/>
              <a:buAutoNum type="arabicPeriod" startAt="2"/>
            </a:pPr>
            <a:r>
              <a:rPr lang="it-IT" sz="1600" b="1" dirty="0">
                <a:latin typeface="Nunito Sans" pitchFamily="2" charset="0"/>
              </a:rPr>
              <a:t>Velocità massima raggiunta</a:t>
            </a:r>
          </a:p>
          <a:p>
            <a:pPr>
              <a:lnSpc>
                <a:spcPct val="160000"/>
              </a:lnSpc>
            </a:pPr>
            <a:r>
              <a:rPr lang="it-IT" sz="1600" dirty="0">
                <a:latin typeface="Nunito Sans" pitchFamily="2" charset="0"/>
              </a:rPr>
              <a:t>Calcolata come la media delle velocità massime quotidiane dell’auto. </a:t>
            </a:r>
          </a:p>
          <a:p>
            <a:pPr marL="342900" indent="-342900">
              <a:lnSpc>
                <a:spcPct val="160000"/>
              </a:lnSpc>
              <a:buFont typeface="+mj-lt"/>
              <a:buAutoNum type="arabicPeriod" startAt="3"/>
            </a:pPr>
            <a:r>
              <a:rPr lang="it-IT" sz="1600" b="1" dirty="0">
                <a:latin typeface="Nunito Sans" pitchFamily="2" charset="0"/>
              </a:rPr>
              <a:t>Velocità media</a:t>
            </a:r>
          </a:p>
          <a:p>
            <a:pPr marL="342900" indent="-342900">
              <a:lnSpc>
                <a:spcPct val="160000"/>
              </a:lnSpc>
              <a:buFont typeface="+mj-lt"/>
              <a:buAutoNum type="arabicPeriod" startAt="3"/>
            </a:pPr>
            <a:r>
              <a:rPr lang="it-IT" sz="1600" b="1" dirty="0">
                <a:latin typeface="Nunito Sans" pitchFamily="2" charset="0"/>
              </a:rPr>
              <a:t>Chilometri percorsi</a:t>
            </a:r>
          </a:p>
          <a:p>
            <a:pPr>
              <a:lnSpc>
                <a:spcPct val="160000"/>
              </a:lnSpc>
            </a:pPr>
            <a:r>
              <a:rPr lang="it-IT" sz="1600" dirty="0">
                <a:latin typeface="Nunito Sans" pitchFamily="2" charset="0"/>
              </a:rPr>
              <a:t>Calcolata come differenza tra il valore segnato dal contachilometri nell’ultima osservazione e quello della prima osservazione. </a:t>
            </a:r>
          </a:p>
          <a:p>
            <a:pPr marL="342900" indent="-342900">
              <a:lnSpc>
                <a:spcPct val="160000"/>
              </a:lnSpc>
              <a:buFont typeface="+mj-lt"/>
              <a:buAutoNum type="arabicPeriod" startAt="5"/>
            </a:pPr>
            <a:r>
              <a:rPr lang="it-IT" sz="1600" b="1" dirty="0">
                <a:latin typeface="Nunito Sans" pitchFamily="2" charset="0"/>
              </a:rPr>
              <a:t>Durata media di uso della vettura</a:t>
            </a:r>
          </a:p>
          <a:p>
            <a:endParaRPr lang="it-IT" dirty="0"/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41251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Cluster </a:t>
            </a:r>
            <a:r>
              <a:rPr lang="it-IT" sz="2400" b="0" cap="none" dirty="0" err="1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analysis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Variabili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50" y="959135"/>
            <a:ext cx="8553450" cy="4293222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lang="it-IT" b="1" dirty="0">
                <a:latin typeface="Nunito Sans" pitchFamily="2" charset="0"/>
              </a:rPr>
              <a:t>Durata media di uso della vettura</a:t>
            </a:r>
            <a:endParaRPr lang="it-IT" dirty="0">
              <a:latin typeface="Nunito Sans" pitchFamily="2" charset="0"/>
            </a:endParaRPr>
          </a:p>
          <a:p>
            <a:pPr>
              <a:lnSpc>
                <a:spcPct val="200000"/>
              </a:lnSpc>
              <a:buClr>
                <a:schemeClr val="accent5"/>
              </a:buClr>
            </a:pPr>
            <a:r>
              <a:rPr lang="it-IT" dirty="0">
                <a:latin typeface="Nunito Sans" pitchFamily="2" charset="0"/>
              </a:rPr>
              <a:t>L’individuazione delle serie all’interno del dataset rende possibile calcolarne la durata.</a:t>
            </a:r>
          </a:p>
          <a:p>
            <a:pPr>
              <a:lnSpc>
                <a:spcPct val="200000"/>
              </a:lnSpc>
              <a:buClr>
                <a:schemeClr val="accent5"/>
              </a:buClr>
            </a:pPr>
            <a:r>
              <a:rPr lang="it-IT" dirty="0">
                <a:latin typeface="Nunito Sans" pitchFamily="2" charset="0"/>
              </a:rPr>
              <a:t>Per calcolare la durata media di uso della vettura, l’algoritmo: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Individua le serie valide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Ne calcola la durata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Somma la durata delle serie valide su base giornaliera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Calcola la media delle durate giornaliere</a:t>
            </a:r>
          </a:p>
          <a:p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868021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" b="15"/>
          <a:stretch/>
        </p:blipFill>
        <p:spPr>
          <a:xfrm>
            <a:off x="0" y="1181100"/>
            <a:ext cx="9144000" cy="39624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29329"/>
            <a:ext cx="8496300" cy="757542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Risultati della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 con k-</a:t>
            </a:r>
            <a:r>
              <a:rPr lang="it-IT" sz="1400" dirty="0" err="1">
                <a:latin typeface="Nunito Sans" pitchFamily="2" charset="0"/>
              </a:rPr>
              <a:t>means</a:t>
            </a:r>
            <a:r>
              <a:rPr lang="it-IT" sz="1400" dirty="0">
                <a:latin typeface="Nunito Sans" pitchFamily="2" charset="0"/>
              </a:rPr>
              <a:t> clustering.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000318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1430976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6" r="6"/>
          <a:stretch/>
        </p:blipFill>
        <p:spPr>
          <a:xfrm>
            <a:off x="0" y="1193800"/>
            <a:ext cx="9144000" cy="39497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34945"/>
            <a:ext cx="8682990" cy="361665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Distribuzioni dei valori delle variabili utilizzate per 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. I colori rappresentano i cluster</a:t>
            </a:r>
            <a:r>
              <a:rPr lang="it-IT" sz="1400" dirty="0"/>
              <a:t>.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dirty="0"/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3344159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6" r="6"/>
          <a:stretch/>
        </p:blipFill>
        <p:spPr>
          <a:xfrm>
            <a:off x="0" y="1193800"/>
            <a:ext cx="9144000" cy="39497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34945"/>
            <a:ext cx="8682990" cy="361665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Distribuzioni dei valori delle variabili utilizzate per 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. I colori rappresentano i cluster</a:t>
            </a:r>
            <a:r>
              <a:rPr lang="it-IT" sz="1400" dirty="0"/>
              <a:t>.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dirty="0"/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C712EFF-A2B6-4615-BBA4-4FAC6EC0BB7A}"/>
              </a:ext>
            </a:extLst>
          </p:cNvPr>
          <p:cNvSpPr/>
          <p:nvPr/>
        </p:nvSpPr>
        <p:spPr>
          <a:xfrm>
            <a:off x="214207" y="2820816"/>
            <a:ext cx="1737360" cy="726717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1766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6" r="6"/>
          <a:stretch/>
        </p:blipFill>
        <p:spPr>
          <a:xfrm>
            <a:off x="0" y="1193800"/>
            <a:ext cx="9144000" cy="39497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34945"/>
            <a:ext cx="8682990" cy="361665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Distribuzione della frequenza di uso dell’auto rispetto alla velocità massima per cluster. </a:t>
            </a:r>
            <a:endParaRPr lang="it-IT" sz="14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dirty="0"/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2287854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Agenda</a:t>
            </a:r>
            <a:b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</a:br>
            <a:endParaRPr lang="it-IT" b="0" cap="none" dirty="0">
              <a:solidFill>
                <a:srgbClr val="000000"/>
              </a:solidFill>
              <a:latin typeface="Nunito Sans" pitchFamily="2" charset="0"/>
            </a:endParaRP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FEF8A70F-AA3F-4370-8C51-1E54E74B695E}"/>
              </a:ext>
            </a:extLst>
          </p:cNvPr>
          <p:cNvGrpSpPr/>
          <p:nvPr/>
        </p:nvGrpSpPr>
        <p:grpSpPr>
          <a:xfrm>
            <a:off x="2186940" y="825828"/>
            <a:ext cx="6949440" cy="594360"/>
            <a:chOff x="2194560" y="1066800"/>
            <a:chExt cx="6949440" cy="594360"/>
          </a:xfrm>
        </p:grpSpPr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669AC60F-3AD5-46CB-9E9A-914324170340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3" name="Ovale 12">
              <a:extLst>
                <a:ext uri="{FF2B5EF4-FFF2-40B4-BE49-F238E27FC236}">
                  <a16:creationId xmlns:a16="http://schemas.microsoft.com/office/drawing/2014/main" id="{A1622062-796D-4336-B790-D90A88196F7C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0A70B033-66C0-47FE-94F7-253B1F262E09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84C8EE53-2FD8-439C-8C13-D873257A8ED5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02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66483269-42E0-448A-A77A-1084CA20BE3A}"/>
              </a:ext>
            </a:extLst>
          </p:cNvPr>
          <p:cNvGrpSpPr/>
          <p:nvPr/>
        </p:nvGrpSpPr>
        <p:grpSpPr>
          <a:xfrm>
            <a:off x="2186940" y="1548460"/>
            <a:ext cx="6949440" cy="594360"/>
            <a:chOff x="2194560" y="1066800"/>
            <a:chExt cx="6949440" cy="594360"/>
          </a:xfrm>
        </p:grpSpPr>
        <p:sp>
          <p:nvSpPr>
            <p:cNvPr id="17" name="Rettangolo 16">
              <a:extLst>
                <a:ext uri="{FF2B5EF4-FFF2-40B4-BE49-F238E27FC236}">
                  <a16:creationId xmlns:a16="http://schemas.microsoft.com/office/drawing/2014/main" id="{7F0242A7-618F-418C-8B3D-718B8DB3AFCA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8" name="Ovale 17">
              <a:extLst>
                <a:ext uri="{FF2B5EF4-FFF2-40B4-BE49-F238E27FC236}">
                  <a16:creationId xmlns:a16="http://schemas.microsoft.com/office/drawing/2014/main" id="{6F5FD881-2F84-4FFA-95C7-C059A9D744B2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9" name="Ovale 18">
              <a:extLst>
                <a:ext uri="{FF2B5EF4-FFF2-40B4-BE49-F238E27FC236}">
                  <a16:creationId xmlns:a16="http://schemas.microsoft.com/office/drawing/2014/main" id="{C14C59F2-632B-434B-A754-E2FCE8533BF3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48533A5C-88E8-4EAC-B586-C72181BE50F9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03</a:t>
              </a:r>
            </a:p>
          </p:txBody>
        </p: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1EF9B69C-BD01-4350-B8A2-189455EB3966}"/>
              </a:ext>
            </a:extLst>
          </p:cNvPr>
          <p:cNvGrpSpPr/>
          <p:nvPr/>
        </p:nvGrpSpPr>
        <p:grpSpPr>
          <a:xfrm>
            <a:off x="2194560" y="2298630"/>
            <a:ext cx="6949440" cy="594360"/>
            <a:chOff x="2194560" y="1066800"/>
            <a:chExt cx="6949440" cy="594360"/>
          </a:xfrm>
        </p:grpSpPr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3AB71E12-37CB-4186-B172-16C0A4384947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Ovale 22">
              <a:extLst>
                <a:ext uri="{FF2B5EF4-FFF2-40B4-BE49-F238E27FC236}">
                  <a16:creationId xmlns:a16="http://schemas.microsoft.com/office/drawing/2014/main" id="{D2A160F1-B4D4-4F95-8502-BFC621C3605A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Ovale 23">
              <a:extLst>
                <a:ext uri="{FF2B5EF4-FFF2-40B4-BE49-F238E27FC236}">
                  <a16:creationId xmlns:a16="http://schemas.microsoft.com/office/drawing/2014/main" id="{8487CFE4-A8F4-4FD9-8C94-7AE22623B148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B4B4AAE9-FA35-466A-97D6-47EE885CFD74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04</a:t>
              </a:r>
            </a:p>
          </p:txBody>
        </p:sp>
      </p:grp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E5E51A16-F891-4AB6-8B13-033ACE9D8CCD}"/>
              </a:ext>
            </a:extLst>
          </p:cNvPr>
          <p:cNvGrpSpPr/>
          <p:nvPr/>
        </p:nvGrpSpPr>
        <p:grpSpPr>
          <a:xfrm>
            <a:off x="2186940" y="3048800"/>
            <a:ext cx="6949440" cy="594360"/>
            <a:chOff x="2194560" y="1066800"/>
            <a:chExt cx="6949440" cy="594360"/>
          </a:xfrm>
        </p:grpSpPr>
        <p:sp>
          <p:nvSpPr>
            <p:cNvPr id="27" name="Rettangolo 26">
              <a:extLst>
                <a:ext uri="{FF2B5EF4-FFF2-40B4-BE49-F238E27FC236}">
                  <a16:creationId xmlns:a16="http://schemas.microsoft.com/office/drawing/2014/main" id="{4FA55C5B-AC94-4A7C-8C5A-3FA65F38D9B8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ACBA6A9-7BA1-4967-9599-991378D1C150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90AD935A-A453-43F2-A345-4E95278D0879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0" name="CasellaDiTesto 29">
              <a:extLst>
                <a:ext uri="{FF2B5EF4-FFF2-40B4-BE49-F238E27FC236}">
                  <a16:creationId xmlns:a16="http://schemas.microsoft.com/office/drawing/2014/main" id="{742762B0-F5EF-46A1-8834-52FA0DEBC6F6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05</a:t>
              </a:r>
            </a:p>
          </p:txBody>
        </p:sp>
      </p:grp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7674FB9E-7AE3-4857-A12D-F4CFB1A47993}"/>
              </a:ext>
            </a:extLst>
          </p:cNvPr>
          <p:cNvSpPr txBox="1"/>
          <p:nvPr/>
        </p:nvSpPr>
        <p:spPr>
          <a:xfrm>
            <a:off x="2933700" y="981458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Metodologia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1C622FF-3AD1-427D-8C5F-F513223199B7}"/>
              </a:ext>
            </a:extLst>
          </p:cNvPr>
          <p:cNvSpPr txBox="1"/>
          <p:nvPr/>
        </p:nvSpPr>
        <p:spPr>
          <a:xfrm>
            <a:off x="2926080" y="1706991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Clustering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FB7D9A99-81BB-443B-805D-F88A19DD06C0}"/>
              </a:ext>
            </a:extLst>
          </p:cNvPr>
          <p:cNvSpPr txBox="1"/>
          <p:nvPr/>
        </p:nvSpPr>
        <p:spPr>
          <a:xfrm>
            <a:off x="2933700" y="2457160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Selezione variabili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F34D78B1-F064-482F-957D-106DF7822FCD}"/>
              </a:ext>
            </a:extLst>
          </p:cNvPr>
          <p:cNvSpPr txBox="1"/>
          <p:nvPr/>
        </p:nvSpPr>
        <p:spPr>
          <a:xfrm>
            <a:off x="2926080" y="3207330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EEEEEE"/>
                </a:solidFill>
                <a:latin typeface="Nunito Sans Black" pitchFamily="2" charset="0"/>
              </a:rPr>
              <a:t>Findings</a:t>
            </a:r>
            <a:endParaRPr lang="it-IT" dirty="0">
              <a:solidFill>
                <a:srgbClr val="EEEEEE"/>
              </a:solidFill>
              <a:latin typeface="Nunito Sans Black" pitchFamily="2" charset="0"/>
            </a:endParaRPr>
          </a:p>
        </p:txBody>
      </p:sp>
      <p:grpSp>
        <p:nvGrpSpPr>
          <p:cNvPr id="35" name="Gruppo 34">
            <a:extLst>
              <a:ext uri="{FF2B5EF4-FFF2-40B4-BE49-F238E27FC236}">
                <a16:creationId xmlns:a16="http://schemas.microsoft.com/office/drawing/2014/main" id="{F556CDB1-A2F5-4320-BE87-45D3A4AD9B5A}"/>
              </a:ext>
            </a:extLst>
          </p:cNvPr>
          <p:cNvGrpSpPr/>
          <p:nvPr/>
        </p:nvGrpSpPr>
        <p:grpSpPr>
          <a:xfrm>
            <a:off x="2186940" y="3798970"/>
            <a:ext cx="6949440" cy="594360"/>
            <a:chOff x="2194560" y="1066800"/>
            <a:chExt cx="6949440" cy="594360"/>
          </a:xfrm>
        </p:grpSpPr>
        <p:sp>
          <p:nvSpPr>
            <p:cNvPr id="36" name="Rettangolo 35">
              <a:extLst>
                <a:ext uri="{FF2B5EF4-FFF2-40B4-BE49-F238E27FC236}">
                  <a16:creationId xmlns:a16="http://schemas.microsoft.com/office/drawing/2014/main" id="{1B09B54B-4D39-4094-864A-A4DEDE8E8781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7D79EA7A-F2B8-44D8-A656-6527953EA514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8" name="Ovale 37">
              <a:extLst>
                <a:ext uri="{FF2B5EF4-FFF2-40B4-BE49-F238E27FC236}">
                  <a16:creationId xmlns:a16="http://schemas.microsoft.com/office/drawing/2014/main" id="{4CFF7D03-F5DD-490C-AB80-618FDE334A18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001043BF-6D46-43BF-8B36-2AE6F717FD85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06</a:t>
              </a:r>
            </a:p>
          </p:txBody>
        </p:sp>
      </p:grp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044EB216-9D11-412F-BE34-35D902EB44B1}"/>
              </a:ext>
            </a:extLst>
          </p:cNvPr>
          <p:cNvSpPr txBox="1"/>
          <p:nvPr/>
        </p:nvSpPr>
        <p:spPr>
          <a:xfrm>
            <a:off x="2926080" y="3957500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Controllo dei </a:t>
            </a:r>
            <a:r>
              <a:rPr lang="it-IT" dirty="0" err="1">
                <a:solidFill>
                  <a:srgbClr val="EEEEEE"/>
                </a:solidFill>
                <a:latin typeface="Nunito Sans Black" pitchFamily="2" charset="0"/>
              </a:rPr>
              <a:t>findings</a:t>
            </a:r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 su ulteriori variabili </a:t>
            </a: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164E8553-4AEE-4671-AB25-D11E837D94CC}"/>
              </a:ext>
            </a:extLst>
          </p:cNvPr>
          <p:cNvSpPr/>
          <p:nvPr/>
        </p:nvSpPr>
        <p:spPr>
          <a:xfrm>
            <a:off x="2484120" y="101515"/>
            <a:ext cx="6652260" cy="59436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Ovale 42">
            <a:extLst>
              <a:ext uri="{FF2B5EF4-FFF2-40B4-BE49-F238E27FC236}">
                <a16:creationId xmlns:a16="http://schemas.microsoft.com/office/drawing/2014/main" id="{D95ACAA5-A694-4C9F-9E51-0952E6A83FFB}"/>
              </a:ext>
            </a:extLst>
          </p:cNvPr>
          <p:cNvSpPr/>
          <p:nvPr/>
        </p:nvSpPr>
        <p:spPr>
          <a:xfrm>
            <a:off x="2186940" y="101515"/>
            <a:ext cx="594360" cy="5943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Ovale 43">
            <a:extLst>
              <a:ext uri="{FF2B5EF4-FFF2-40B4-BE49-F238E27FC236}">
                <a16:creationId xmlns:a16="http://schemas.microsoft.com/office/drawing/2014/main" id="{1A4AA3DB-2A59-4BBF-BCE5-776F34EFC9D0}"/>
              </a:ext>
            </a:extLst>
          </p:cNvPr>
          <p:cNvSpPr/>
          <p:nvPr/>
        </p:nvSpPr>
        <p:spPr>
          <a:xfrm>
            <a:off x="2259330" y="173905"/>
            <a:ext cx="449580" cy="449580"/>
          </a:xfrm>
          <a:prstGeom prst="ellipse">
            <a:avLst/>
          </a:prstGeom>
          <a:solidFill>
            <a:srgbClr val="EEEEE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89B9DE81-2C87-4B3C-B954-59C9047BB300}"/>
              </a:ext>
            </a:extLst>
          </p:cNvPr>
          <p:cNvSpPr txBox="1"/>
          <p:nvPr/>
        </p:nvSpPr>
        <p:spPr>
          <a:xfrm>
            <a:off x="2259330" y="260046"/>
            <a:ext cx="441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Nunito Sans Black" pitchFamily="2" charset="0"/>
              </a:rPr>
              <a:t>01</a:t>
            </a: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656FF377-0B9D-4F25-817A-F43F7E900C20}"/>
              </a:ext>
            </a:extLst>
          </p:cNvPr>
          <p:cNvSpPr txBox="1"/>
          <p:nvPr/>
        </p:nvSpPr>
        <p:spPr>
          <a:xfrm>
            <a:off x="2933700" y="257145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Obiettivi e dati</a:t>
            </a:r>
          </a:p>
        </p:txBody>
      </p:sp>
      <p:grpSp>
        <p:nvGrpSpPr>
          <p:cNvPr id="47" name="Gruppo 46">
            <a:extLst>
              <a:ext uri="{FF2B5EF4-FFF2-40B4-BE49-F238E27FC236}">
                <a16:creationId xmlns:a16="http://schemas.microsoft.com/office/drawing/2014/main" id="{9A35E02E-2C16-40A5-B98F-408B7EB59C9E}"/>
              </a:ext>
            </a:extLst>
          </p:cNvPr>
          <p:cNvGrpSpPr/>
          <p:nvPr/>
        </p:nvGrpSpPr>
        <p:grpSpPr>
          <a:xfrm>
            <a:off x="2186940" y="4549140"/>
            <a:ext cx="6949440" cy="594360"/>
            <a:chOff x="2194560" y="1066800"/>
            <a:chExt cx="6949440" cy="594360"/>
          </a:xfrm>
        </p:grpSpPr>
        <p:sp>
          <p:nvSpPr>
            <p:cNvPr id="48" name="Rettangolo 47">
              <a:extLst>
                <a:ext uri="{FF2B5EF4-FFF2-40B4-BE49-F238E27FC236}">
                  <a16:creationId xmlns:a16="http://schemas.microsoft.com/office/drawing/2014/main" id="{F8CDB1C5-A9E4-4578-860F-873F4D68A4A7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9" name="Ovale 48">
              <a:extLst>
                <a:ext uri="{FF2B5EF4-FFF2-40B4-BE49-F238E27FC236}">
                  <a16:creationId xmlns:a16="http://schemas.microsoft.com/office/drawing/2014/main" id="{194CD31A-CED2-4DAF-931F-ADDC26142850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0" name="Ovale 49">
              <a:extLst>
                <a:ext uri="{FF2B5EF4-FFF2-40B4-BE49-F238E27FC236}">
                  <a16:creationId xmlns:a16="http://schemas.microsoft.com/office/drawing/2014/main" id="{1201440C-9431-403C-B0C8-EB43E2787F1E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1" name="CasellaDiTesto 50">
              <a:extLst>
                <a:ext uri="{FF2B5EF4-FFF2-40B4-BE49-F238E27FC236}">
                  <a16:creationId xmlns:a16="http://schemas.microsoft.com/office/drawing/2014/main" id="{EF3C2DDF-051A-4B35-B233-9C9395E4134C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07</a:t>
              </a:r>
            </a:p>
          </p:txBody>
        </p:sp>
      </p:grp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68810B57-F7B7-4B73-B96C-7A20F7464C1C}"/>
              </a:ext>
            </a:extLst>
          </p:cNvPr>
          <p:cNvSpPr txBox="1"/>
          <p:nvPr/>
        </p:nvSpPr>
        <p:spPr>
          <a:xfrm>
            <a:off x="2926080" y="4707670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42590050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6" r="6"/>
          <a:stretch/>
        </p:blipFill>
        <p:spPr>
          <a:xfrm>
            <a:off x="0" y="1193800"/>
            <a:ext cx="9144000" cy="39497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34945"/>
            <a:ext cx="8682990" cy="361665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Distribuzioni dei valori delle variabili utilizzate per 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. I colori rappresentano i cluster</a:t>
            </a:r>
            <a:r>
              <a:rPr lang="it-IT" sz="1400" dirty="0"/>
              <a:t>.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dirty="0"/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C712EFF-A2B6-4615-BBA4-4FAC6EC0BB7A}"/>
              </a:ext>
            </a:extLst>
          </p:cNvPr>
          <p:cNvSpPr/>
          <p:nvPr/>
        </p:nvSpPr>
        <p:spPr>
          <a:xfrm>
            <a:off x="5529568" y="4307538"/>
            <a:ext cx="1737360" cy="726717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266540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" r="15"/>
          <a:stretch/>
        </p:blipFill>
        <p:spPr>
          <a:xfrm>
            <a:off x="0" y="1248377"/>
            <a:ext cx="9144000" cy="3881967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94212"/>
            <a:ext cx="8682990" cy="361665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Distribuzione della durata dell’uso della vettura rispetto ai chilometri percorsi. </a:t>
            </a:r>
            <a:endParaRPr lang="it-IT" sz="14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336762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963DD94B-612C-4157-BD42-9AFEEAC93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025541"/>
              </p:ext>
            </p:extLst>
          </p:nvPr>
        </p:nvGraphicFramePr>
        <p:xfrm>
          <a:off x="323851" y="1108702"/>
          <a:ext cx="8191500" cy="2912063"/>
        </p:xfrm>
        <a:graphic>
          <a:graphicData uri="http://schemas.openxmlformats.org/drawingml/2006/table">
            <a:tbl>
              <a:tblPr firstRow="1" bandRow="1"/>
              <a:tblGrid>
                <a:gridCol w="733731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1206647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1262742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1251858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126274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1349829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  <a:gridCol w="1123951">
                  <a:extLst>
                    <a:ext uri="{9D8B030D-6E8A-4147-A177-3AD203B41FA5}">
                      <a16:colId xmlns:a16="http://schemas.microsoft.com/office/drawing/2014/main" val="818006175"/>
                    </a:ext>
                  </a:extLst>
                </a:gridCol>
              </a:tblGrid>
              <a:tr h="518588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N. vetture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221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285 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74 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391 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208 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19326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2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49" y="1049867"/>
            <a:ext cx="8456083" cy="3581400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Essendo il clustering un’attività di machine learning non supervisionato, non è possibile verificare matematicamente l’accuratezza dei risultati.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endParaRPr lang="it-IT" dirty="0">
              <a:latin typeface="Nunito Sans" pitchFamily="2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Occorre quindi adottare una metodologia alternativa per la verifica, basata sul confronto tra i gruppi ottenuti e variabili del dataset che non sono state utilizzate per la </a:t>
            </a:r>
            <a:r>
              <a:rPr lang="it-IT" dirty="0" err="1">
                <a:latin typeface="Nunito Sans" pitchFamily="2" charset="0"/>
              </a:rPr>
              <a:t>clusterizzazione</a:t>
            </a:r>
            <a:r>
              <a:rPr lang="it-IT" dirty="0">
                <a:latin typeface="Nunito Sans" pitchFamily="2" charset="0"/>
              </a:rPr>
              <a:t>. 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endParaRPr lang="it-IT" dirty="0">
              <a:latin typeface="Nunito Sans" pitchFamily="2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In questo modo è possibile verificare se i cluster mostrano tratti distintivi per quanto riguarda una gamma più ampia di comportamenti.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Nunito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992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4799" y="973605"/>
            <a:ext cx="5266459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Media dei massimi giornalieri della pressione sull’acceleratore per cluster.</a:t>
            </a:r>
          </a:p>
          <a:p>
            <a:r>
              <a:rPr lang="it-IT" sz="1200" dirty="0">
                <a:latin typeface="Nunito Sans" pitchFamily="2" charset="0"/>
              </a:rPr>
              <a:t>La linea nera rappresenta la mediana del cluster. La scatola grigia contiene il 50% delle osservazioni. Il restante 50% è distribuito sulle righe verticali. 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Pressione sull’acceleratore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2406281"/>
              </p:ext>
            </p:extLst>
          </p:nvPr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71423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4799" y="973605"/>
            <a:ext cx="5266459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Temperatura dell’olio media per cluster.</a:t>
            </a:r>
          </a:p>
          <a:p>
            <a:r>
              <a:rPr lang="it-IT" sz="1200" dirty="0">
                <a:latin typeface="Nunito Sans" pitchFamily="2" charset="0"/>
              </a:rPr>
              <a:t>La linea nera rappresenta la mediana del cluster. La scatola grigia contiene il 50% delle osservazioni. Il restante 50% è distribuito sulle righe verticali. 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Temperatura dell’olio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54728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4799" y="973605"/>
            <a:ext cx="5266459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Media dei massimi giornalieri delle rivoluzioni per minuto per cluster.</a:t>
            </a:r>
          </a:p>
          <a:p>
            <a:r>
              <a:rPr lang="it-IT" sz="1200" dirty="0">
                <a:latin typeface="Nunito Sans" pitchFamily="2" charset="0"/>
              </a:rPr>
              <a:t>La linea nera rappresenta la mediana del cluster. La scatola grigia contiene il 50% delle osservazioni. Il restante 50% è distribuito sulle righe verticali. 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Rivoluzioni per minuto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0093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4799" y="973605"/>
            <a:ext cx="5266459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Media dei massimi giornalieri della coppia istantanea per cluster.</a:t>
            </a:r>
          </a:p>
          <a:p>
            <a:r>
              <a:rPr lang="it-IT" sz="1200" dirty="0">
                <a:latin typeface="Nunito Sans" pitchFamily="2" charset="0"/>
              </a:rPr>
              <a:t>La linea nera rappresenta la mediana del cluster. La scatola grigia contiene il 50% delle osservazioni. Il restante 50% è distribuito sulle righe verticali. 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Coppia istantanea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9261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818263"/>
            <a:ext cx="5266459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Percentuale di giorni sul totale in cui </a:t>
            </a:r>
            <a:r>
              <a:rPr lang="it-IT" sz="1200" dirty="0" err="1">
                <a:latin typeface="Nunito Sans" pitchFamily="2" charset="0"/>
              </a:rPr>
              <a:t>l’active</a:t>
            </a:r>
            <a:r>
              <a:rPr lang="it-IT" sz="1200" dirty="0">
                <a:latin typeface="Nunito Sans" pitchFamily="2" charset="0"/>
              </a:rPr>
              <a:t> </a:t>
            </a:r>
            <a:r>
              <a:rPr lang="it-IT" sz="1200" dirty="0" err="1">
                <a:latin typeface="Nunito Sans" pitchFamily="2" charset="0"/>
              </a:rPr>
              <a:t>launch</a:t>
            </a:r>
            <a:r>
              <a:rPr lang="it-IT" sz="1200" dirty="0">
                <a:latin typeface="Nunito Sans" pitchFamily="2" charset="0"/>
              </a:rPr>
              <a:t> control è stato attivato almeno una volta.</a:t>
            </a:r>
          </a:p>
          <a:p>
            <a:r>
              <a:rPr lang="it-IT" sz="1200" dirty="0">
                <a:latin typeface="Nunito Sans" pitchFamily="2" charset="0"/>
              </a:rPr>
              <a:t>La linea nera rappresenta la mediana del cluster. La scatola grigia contiene il 50% delle osservazioni. Il restante 50% è distribuito sulle righe verticali. 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Active </a:t>
            </a:r>
            <a:r>
              <a:rPr lang="it-IT" b="0" cap="none" dirty="0" err="1">
                <a:solidFill>
                  <a:srgbClr val="000000"/>
                </a:solidFill>
                <a:latin typeface="Nunito Sans" pitchFamily="2" charset="0"/>
              </a:rPr>
              <a:t>launch</a:t>
            </a: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 control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43142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1" y="1258720"/>
            <a:ext cx="5155176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Percentuale di giorni sul totale in cui è stata utilizzata almeno una volta la modalità di guida 1 – </a:t>
            </a:r>
            <a:r>
              <a:rPr lang="it-IT" sz="1200" b="1" dirty="0" err="1">
                <a:latin typeface="Nunito Sans" pitchFamily="2" charset="0"/>
              </a:rPr>
              <a:t>Charisma</a:t>
            </a:r>
            <a:r>
              <a:rPr lang="it-IT" sz="1200" b="1" dirty="0">
                <a:latin typeface="Nunito Sans" pitchFamily="2" charset="0"/>
              </a:rPr>
              <a:t> strada</a:t>
            </a:r>
            <a:r>
              <a:rPr lang="it-IT" sz="1200" dirty="0">
                <a:latin typeface="Nunito Sans" pitchFamily="2" charset="0"/>
              </a:rPr>
              <a:t>.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Driving mode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4098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2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Contenuti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50" y="697877"/>
            <a:ext cx="8644890" cy="4348255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it-IT" b="1" dirty="0">
                <a:latin typeface="Nunito Sans" pitchFamily="2" charset="0"/>
              </a:rPr>
              <a:t>Obiettivi</a:t>
            </a:r>
            <a:r>
              <a:rPr lang="it-IT" dirty="0">
                <a:latin typeface="Nunito Sans" pitchFamily="2" charset="0"/>
              </a:rPr>
              <a:t>: 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Identificare delle tipologie utenti derivanti dai dati delle vetture 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Sviluppare una soluzione algoritmica che consenta l’associazione della vettura a una tipologia utente</a:t>
            </a:r>
          </a:p>
          <a:p>
            <a:pPr>
              <a:lnSpc>
                <a:spcPct val="200000"/>
              </a:lnSpc>
            </a:pPr>
            <a:r>
              <a:rPr lang="it-IT" b="1" dirty="0">
                <a:latin typeface="Nunito Sans" pitchFamily="2" charset="0"/>
              </a:rPr>
              <a:t>Dati: 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Dal 01 gennaio al 29 novembre 2021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1457 vetture, di cui </a:t>
            </a:r>
            <a:r>
              <a:rPr lang="it-IT" sz="1400" dirty="0">
                <a:latin typeface="Nunito Sans" pitchFamily="2" charset="0"/>
              </a:rPr>
              <a:t>46 di test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481,762,279 osservazioni totali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98 variabili, tra cui vin e tempo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882 in Europa, 438 in America, 9 nel resto del mondo e 15 la cui posizione è sconosciuta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it-IT" dirty="0">
              <a:latin typeface="Nunito Sans" pitchFamily="2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it-IT" dirty="0">
              <a:latin typeface="Nunito Sans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427931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1" y="1258720"/>
            <a:ext cx="5155176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Percentuale di giorni sul totale in cui è stata utilizzata almeno una volta la modalità di guida 2 – </a:t>
            </a:r>
            <a:r>
              <a:rPr lang="it-IT" sz="1200" b="1" dirty="0" err="1">
                <a:latin typeface="Nunito Sans" pitchFamily="2" charset="0"/>
              </a:rPr>
              <a:t>Charisma</a:t>
            </a:r>
            <a:r>
              <a:rPr lang="it-IT" sz="1200" b="1" dirty="0">
                <a:latin typeface="Nunito Sans" pitchFamily="2" charset="0"/>
              </a:rPr>
              <a:t> sport</a:t>
            </a:r>
            <a:r>
              <a:rPr lang="it-IT" sz="1200" dirty="0">
                <a:latin typeface="Nunito Sans" pitchFamily="2" charset="0"/>
              </a:rPr>
              <a:t>.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Driving mode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8606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1" y="1258720"/>
            <a:ext cx="5155176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Percentuale di giorni sul totale in cui è stata utilizzata almeno una volta la modalità di guida 3 – </a:t>
            </a:r>
            <a:r>
              <a:rPr lang="it-IT" sz="1200" b="1" dirty="0" err="1">
                <a:latin typeface="Nunito Sans" pitchFamily="2" charset="0"/>
              </a:rPr>
              <a:t>Charisma</a:t>
            </a:r>
            <a:r>
              <a:rPr lang="it-IT" sz="1200" b="1" dirty="0">
                <a:latin typeface="Nunito Sans" pitchFamily="2" charset="0"/>
              </a:rPr>
              <a:t> corsa</a:t>
            </a:r>
            <a:r>
              <a:rPr lang="it-IT" sz="1200" dirty="0">
                <a:latin typeface="Nunito Sans" pitchFamily="2" charset="0"/>
              </a:rPr>
              <a:t>.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Driving mode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93954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2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Next steps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50" y="697877"/>
            <a:ext cx="8644890" cy="4348255"/>
          </a:xfrm>
        </p:spPr>
        <p:txBody>
          <a:bodyPr>
            <a:normAutofit/>
          </a:bodyPr>
          <a:lstStyle/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Migliorare ulteriormente la pulizia del dato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Fornire assistenza nello strutturare e gestire il dato nei sistemi Lamborghini in modo da renderlo più agevolmente utilizzabile per future analisi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Sviluppare ulteriormente la differenziazione dell’analisi per cluster sulla base del paese in il veicolo è situato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Usare il dato per determinare le condizioni della vettura al fine di prevedere la necessità di manutenzione  (</a:t>
            </a:r>
            <a:r>
              <a:rPr lang="it-IT" dirty="0" err="1">
                <a:latin typeface="Nunito Sans" pitchFamily="2" charset="0"/>
              </a:rPr>
              <a:t>predictive</a:t>
            </a:r>
            <a:r>
              <a:rPr lang="it-IT" dirty="0">
                <a:latin typeface="Nunito Sans" pitchFamily="2" charset="0"/>
              </a:rPr>
              <a:t> </a:t>
            </a:r>
            <a:r>
              <a:rPr lang="it-IT" dirty="0" err="1">
                <a:latin typeface="Nunito Sans" pitchFamily="2" charset="0"/>
              </a:rPr>
              <a:t>maintenance</a:t>
            </a:r>
            <a:r>
              <a:rPr lang="it-IT" dirty="0">
                <a:latin typeface="Nunito Sans" pitchFamily="2" charset="0"/>
              </a:rPr>
              <a:t>)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Assistere nell’incorporamento degli algoritmi sviluppati nei sistemi Lamborghini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it-IT" dirty="0">
              <a:latin typeface="Nunito Sans" pitchFamily="2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it-IT" dirty="0">
              <a:latin typeface="Nunito Sans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70497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" b="15"/>
          <a:stretch/>
        </p:blipFill>
        <p:spPr>
          <a:xfrm>
            <a:off x="0" y="1181100"/>
            <a:ext cx="9144000" cy="39624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29329"/>
            <a:ext cx="8496300" cy="757542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Risultati della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 con k-</a:t>
            </a:r>
            <a:r>
              <a:rPr lang="it-IT" sz="1400" dirty="0" err="1">
                <a:latin typeface="Nunito Sans" pitchFamily="2" charset="0"/>
              </a:rPr>
              <a:t>means</a:t>
            </a:r>
            <a:r>
              <a:rPr lang="it-IT" sz="1400" dirty="0">
                <a:latin typeface="Nunito Sans" pitchFamily="2" charset="0"/>
              </a:rPr>
              <a:t> clustering.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000318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Annex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3466081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" b="15"/>
          <a:stretch/>
        </p:blipFill>
        <p:spPr>
          <a:xfrm>
            <a:off x="0" y="1181100"/>
            <a:ext cx="9144000" cy="39624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29329"/>
            <a:ext cx="8496300" cy="757542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Risultati della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 con k-</a:t>
            </a:r>
            <a:r>
              <a:rPr lang="it-IT" sz="1400" dirty="0" err="1">
                <a:latin typeface="Nunito Sans" pitchFamily="2" charset="0"/>
              </a:rPr>
              <a:t>means</a:t>
            </a:r>
            <a:r>
              <a:rPr lang="it-IT" sz="1400" dirty="0">
                <a:latin typeface="Nunito Sans" pitchFamily="2" charset="0"/>
              </a:rPr>
              <a:t> clustering, </a:t>
            </a:r>
            <a:r>
              <a:rPr lang="it-IT" sz="1400" dirty="0" err="1">
                <a:latin typeface="Nunito Sans" pitchFamily="2" charset="0"/>
              </a:rPr>
              <a:t>seed</a:t>
            </a:r>
            <a:r>
              <a:rPr lang="it-IT" sz="1400" dirty="0">
                <a:latin typeface="Nunito Sans" pitchFamily="2" charset="0"/>
              </a:rPr>
              <a:t> diverso e 100 iterazioni.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000318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Annex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14859912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B7E22FC1-459E-45BC-A4D2-61BC2B1E8EC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282" b="4282"/>
          <a:stretch/>
        </p:blipFill>
        <p:spPr>
          <a:xfrm>
            <a:off x="0" y="1239520"/>
            <a:ext cx="9144000" cy="3903980"/>
          </a:xfr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8E06C70-B54A-4480-93B7-BCD8ECD5E7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697878"/>
            <a:ext cx="8108950" cy="921544"/>
          </a:xfrm>
        </p:spPr>
        <p:txBody>
          <a:bodyPr/>
          <a:lstStyle/>
          <a:p>
            <a:r>
              <a:rPr lang="it-IT" sz="1800" dirty="0"/>
              <a:t>T-</a:t>
            </a:r>
            <a:r>
              <a:rPr lang="it-IT" sz="1800" dirty="0" err="1"/>
              <a:t>sne</a:t>
            </a:r>
            <a:r>
              <a:rPr lang="it-IT" sz="1800" dirty="0"/>
              <a:t> con le variabili della </a:t>
            </a:r>
            <a:r>
              <a:rPr lang="it-IT" sz="1800" dirty="0" err="1"/>
              <a:t>clusterizzazione</a:t>
            </a:r>
            <a:r>
              <a:rPr lang="it-IT" sz="1800" dirty="0"/>
              <a:t> colorata per cluster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5490CF3-0F84-4812-8CFA-249DDA3CA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3470910" cy="394665"/>
          </a:xfrm>
        </p:spPr>
        <p:txBody>
          <a:bodyPr>
            <a:noAutofit/>
          </a:bodyPr>
          <a:lstStyle/>
          <a:p>
            <a:r>
              <a:rPr lang="it-IT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Annex</a:t>
            </a:r>
            <a:endParaRPr lang="it-IT" b="0" cap="none" dirty="0">
              <a:solidFill>
                <a:srgbClr val="005BB2">
                  <a:lumMod val="75000"/>
                </a:srgbClr>
              </a:solidFill>
              <a:latin typeface="Nunito Sans Blac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384122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7A7A04-94AD-49BC-B252-9A6FE7146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PAESI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AF6ACDF-DDCA-4FA4-AAB1-82068B89C80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0559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" b="15"/>
          <a:stretch/>
        </p:blipFill>
        <p:spPr>
          <a:xfrm>
            <a:off x="0" y="1180384"/>
            <a:ext cx="9144000" cy="39624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55078"/>
            <a:ext cx="8882495" cy="757542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Risultati della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 con k-</a:t>
            </a:r>
            <a:r>
              <a:rPr lang="it-IT" sz="1400" dirty="0" err="1">
                <a:latin typeface="Nunito Sans" pitchFamily="2" charset="0"/>
              </a:rPr>
              <a:t>means</a:t>
            </a:r>
            <a:r>
              <a:rPr lang="it-IT" sz="1400" dirty="0">
                <a:latin typeface="Nunito Sans" pitchFamily="2" charset="0"/>
              </a:rPr>
              <a:t> clustering.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000318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 per continenti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94DF4662-1302-4886-83AA-6FB09D874B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0498702"/>
              </p:ext>
            </p:extLst>
          </p:nvPr>
        </p:nvGraphicFramePr>
        <p:xfrm>
          <a:off x="5535375" y="24765"/>
          <a:ext cx="3190009" cy="1155619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262234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17867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17867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17867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17867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17867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860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" b="15"/>
          <a:stretch/>
        </p:blipFill>
        <p:spPr>
          <a:xfrm>
            <a:off x="0" y="1180384"/>
            <a:ext cx="9144000" cy="39624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55078"/>
            <a:ext cx="8882495" cy="757542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Risultati della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 con k-</a:t>
            </a:r>
            <a:r>
              <a:rPr lang="it-IT" sz="1400" dirty="0" err="1">
                <a:latin typeface="Nunito Sans" pitchFamily="2" charset="0"/>
              </a:rPr>
              <a:t>means</a:t>
            </a:r>
            <a:r>
              <a:rPr lang="it-IT" sz="1400" dirty="0">
                <a:latin typeface="Nunito Sans" pitchFamily="2" charset="0"/>
              </a:rPr>
              <a:t> clustering di auto in Europa.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000318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 per continenti: Europa</a:t>
            </a:r>
          </a:p>
        </p:txBody>
      </p:sp>
    </p:spTree>
    <p:extLst>
      <p:ext uri="{BB962C8B-B14F-4D97-AF65-F5344CB8AC3E}">
        <p14:creationId xmlns:p14="http://schemas.microsoft.com/office/powerpoint/2010/main" val="21389356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" b="15"/>
          <a:stretch/>
        </p:blipFill>
        <p:spPr>
          <a:xfrm>
            <a:off x="0" y="1180384"/>
            <a:ext cx="9144000" cy="39624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55078"/>
            <a:ext cx="8882495" cy="757542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Distribuzioni dei valori delle variabili utilizzate per 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 di auto in Europa.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000318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 per continenti: Europa</a:t>
            </a:r>
          </a:p>
        </p:txBody>
      </p:sp>
    </p:spTree>
    <p:extLst>
      <p:ext uri="{BB962C8B-B14F-4D97-AF65-F5344CB8AC3E}">
        <p14:creationId xmlns:p14="http://schemas.microsoft.com/office/powerpoint/2010/main" val="2724403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2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Metodologia</a:t>
            </a:r>
          </a:p>
        </p:txBody>
      </p:sp>
      <p:graphicFrame>
        <p:nvGraphicFramePr>
          <p:cNvPr id="29" name="Segnaposto contenuto 6" descr="Diagramma di processo SmartArt">
            <a:extLst>
              <a:ext uri="{FF2B5EF4-FFF2-40B4-BE49-F238E27FC236}">
                <a16:creationId xmlns:a16="http://schemas.microsoft.com/office/drawing/2014/main" id="{91F1AFFC-1298-4713-B4D8-63ADEF55D3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1144873"/>
              </p:ext>
            </p:extLst>
          </p:nvPr>
        </p:nvGraphicFramePr>
        <p:xfrm>
          <a:off x="494466" y="943214"/>
          <a:ext cx="8033147" cy="33920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8660D937-B874-4158-9B3A-22870FF0B9E9}"/>
              </a:ext>
            </a:extLst>
          </p:cNvPr>
          <p:cNvSpPr txBox="1"/>
          <p:nvPr/>
        </p:nvSpPr>
        <p:spPr>
          <a:xfrm>
            <a:off x="494466" y="1683205"/>
            <a:ext cx="1493520" cy="675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533400" rtl="0">
              <a:lnSpc>
                <a:spcPts val="15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it-IT" sz="1200" kern="1200" noProof="0" dirty="0">
                <a:solidFill>
                  <a:srgbClr val="666666"/>
                </a:solidFill>
                <a:latin typeface="Nunito Sans" pitchFamily="2" charset="0"/>
                <a:ea typeface="+mn-ea"/>
                <a:cs typeface="+mn-cs"/>
              </a:rPr>
              <a:t>Estrazione e riorganizzazione dei dati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6A1A5DCF-E8F1-43C5-BCD4-C99211B75474}"/>
              </a:ext>
            </a:extLst>
          </p:cNvPr>
          <p:cNvSpPr txBox="1"/>
          <p:nvPr/>
        </p:nvSpPr>
        <p:spPr>
          <a:xfrm>
            <a:off x="2066544" y="1683205"/>
            <a:ext cx="1493520" cy="1059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533400" rtl="0">
              <a:lnSpc>
                <a:spcPts val="15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it-IT" sz="1200" kern="1200" noProof="0" dirty="0">
                <a:solidFill>
                  <a:srgbClr val="666666"/>
                </a:solidFill>
                <a:latin typeface="Nunito Sans" pitchFamily="2" charset="0"/>
                <a:ea typeface="+mn-ea"/>
                <a:cs typeface="+mn-cs"/>
              </a:rPr>
              <a:t>Divisione del dataset in serie e individuazione delle serie utili per l’analisi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DE948FBD-E17C-490F-98BB-2C13E0AF3F49}"/>
              </a:ext>
            </a:extLst>
          </p:cNvPr>
          <p:cNvSpPr txBox="1"/>
          <p:nvPr/>
        </p:nvSpPr>
        <p:spPr>
          <a:xfrm>
            <a:off x="3671229" y="1683205"/>
            <a:ext cx="1493520" cy="859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444500" rtl="0">
              <a:lnSpc>
                <a:spcPts val="15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it-IT" sz="1200" kern="1200" noProof="0" dirty="0">
                <a:solidFill>
                  <a:srgbClr val="666666"/>
                </a:solidFill>
                <a:latin typeface="Nunito Sans" pitchFamily="2" charset="0"/>
                <a:ea typeface="+mn-ea"/>
                <a:cs typeface="+mn-cs"/>
              </a:rPr>
              <a:t>Individuazione delle variabili che meglio descrivono il dataset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C994BDFD-ACD6-491B-9B28-7DD6B3162470}"/>
              </a:ext>
            </a:extLst>
          </p:cNvPr>
          <p:cNvSpPr txBox="1"/>
          <p:nvPr/>
        </p:nvSpPr>
        <p:spPr>
          <a:xfrm>
            <a:off x="5275914" y="1683205"/>
            <a:ext cx="1493520" cy="867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444500" rtl="0">
              <a:lnSpc>
                <a:spcPts val="15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it-IT" sz="1200" kern="1200" noProof="0" dirty="0">
                <a:solidFill>
                  <a:srgbClr val="666666"/>
                </a:solidFill>
                <a:latin typeface="Nunito Sans" pitchFamily="2" charset="0"/>
                <a:ea typeface="+mn-ea"/>
                <a:cs typeface="+mn-cs"/>
              </a:rPr>
              <a:t>Divisione in tipologie utenti tramite tecniche di clustering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7665F0DD-48C1-4B26-93E3-F60E7A5A9097}"/>
              </a:ext>
            </a:extLst>
          </p:cNvPr>
          <p:cNvSpPr txBox="1"/>
          <p:nvPr/>
        </p:nvSpPr>
        <p:spPr>
          <a:xfrm>
            <a:off x="6880599" y="1683205"/>
            <a:ext cx="1268991" cy="667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444500" rtl="0">
              <a:lnSpc>
                <a:spcPts val="15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it-IT" sz="1200" kern="1200" noProof="0" dirty="0">
                <a:solidFill>
                  <a:srgbClr val="666666"/>
                </a:solidFill>
                <a:latin typeface="Nunito Sans" pitchFamily="2" charset="0"/>
                <a:ea typeface="+mn-ea"/>
                <a:cs typeface="+mn-cs"/>
              </a:rPr>
              <a:t>Analisi e verifica dei risultati</a:t>
            </a:r>
          </a:p>
        </p:txBody>
      </p:sp>
    </p:spTree>
    <p:extLst>
      <p:ext uri="{BB962C8B-B14F-4D97-AF65-F5344CB8AC3E}">
        <p14:creationId xmlns:p14="http://schemas.microsoft.com/office/powerpoint/2010/main" val="34259750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 per continenti: Europa</a:t>
            </a: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963DD94B-612C-4157-BD42-9AFEEAC93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144793"/>
              </p:ext>
            </p:extLst>
          </p:nvPr>
        </p:nvGraphicFramePr>
        <p:xfrm>
          <a:off x="323851" y="1108702"/>
          <a:ext cx="8191500" cy="2912063"/>
        </p:xfrm>
        <a:graphic>
          <a:graphicData uri="http://schemas.openxmlformats.org/drawingml/2006/table">
            <a:tbl>
              <a:tblPr firstRow="1" bandRow="1"/>
              <a:tblGrid>
                <a:gridCol w="733731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1206647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1262742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1251858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126274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1349829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  <a:gridCol w="1123951">
                  <a:extLst>
                    <a:ext uri="{9D8B030D-6E8A-4147-A177-3AD203B41FA5}">
                      <a16:colId xmlns:a16="http://schemas.microsoft.com/office/drawing/2014/main" val="818006175"/>
                    </a:ext>
                  </a:extLst>
                </a:gridCol>
              </a:tblGrid>
              <a:tr h="518588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N. vetture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209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169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175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49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107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1720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" b="15"/>
          <a:stretch/>
        </p:blipFill>
        <p:spPr>
          <a:xfrm>
            <a:off x="0" y="1180384"/>
            <a:ext cx="9144000" cy="39624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55078"/>
            <a:ext cx="8882495" cy="757542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Risultati della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 con k-</a:t>
            </a:r>
            <a:r>
              <a:rPr lang="it-IT" sz="1400" dirty="0" err="1">
                <a:latin typeface="Nunito Sans" pitchFamily="2" charset="0"/>
              </a:rPr>
              <a:t>means</a:t>
            </a:r>
            <a:r>
              <a:rPr lang="it-IT" sz="1400" dirty="0">
                <a:latin typeface="Nunito Sans" pitchFamily="2" charset="0"/>
              </a:rPr>
              <a:t> clustering di auto in America.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000318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 per continenti: America</a:t>
            </a:r>
          </a:p>
        </p:txBody>
      </p:sp>
    </p:spTree>
    <p:extLst>
      <p:ext uri="{BB962C8B-B14F-4D97-AF65-F5344CB8AC3E}">
        <p14:creationId xmlns:p14="http://schemas.microsoft.com/office/powerpoint/2010/main" val="4378806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" b="15"/>
          <a:stretch/>
        </p:blipFill>
        <p:spPr>
          <a:xfrm>
            <a:off x="0" y="1180384"/>
            <a:ext cx="9144000" cy="39624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55078"/>
            <a:ext cx="8882495" cy="757542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Distribuzioni dei valori delle variabili utilizzate per 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 di auto in America.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000318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 per continenti: America</a:t>
            </a:r>
          </a:p>
        </p:txBody>
      </p:sp>
    </p:spTree>
    <p:extLst>
      <p:ext uri="{BB962C8B-B14F-4D97-AF65-F5344CB8AC3E}">
        <p14:creationId xmlns:p14="http://schemas.microsoft.com/office/powerpoint/2010/main" val="13168027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 per continenti: America</a:t>
            </a: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963DD94B-612C-4157-BD42-9AFEEAC93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954144"/>
              </p:ext>
            </p:extLst>
          </p:nvPr>
        </p:nvGraphicFramePr>
        <p:xfrm>
          <a:off x="323851" y="1108702"/>
          <a:ext cx="8191500" cy="2912063"/>
        </p:xfrm>
        <a:graphic>
          <a:graphicData uri="http://schemas.openxmlformats.org/drawingml/2006/table">
            <a:tbl>
              <a:tblPr firstRow="1" bandRow="1"/>
              <a:tblGrid>
                <a:gridCol w="733731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1206647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1262742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1251858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126274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1349829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  <a:gridCol w="1123951">
                  <a:extLst>
                    <a:ext uri="{9D8B030D-6E8A-4147-A177-3AD203B41FA5}">
                      <a16:colId xmlns:a16="http://schemas.microsoft.com/office/drawing/2014/main" val="818006175"/>
                    </a:ext>
                  </a:extLst>
                </a:gridCol>
              </a:tblGrid>
              <a:tr h="518588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N. vetture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110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136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4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47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71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94775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Confronto cluster per continenti</a:t>
            </a: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963DD94B-612C-4157-BD42-9AFEEAC93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28239"/>
              </p:ext>
            </p:extLst>
          </p:nvPr>
        </p:nvGraphicFramePr>
        <p:xfrm>
          <a:off x="787400" y="3374966"/>
          <a:ext cx="7569199" cy="1598299"/>
        </p:xfrm>
        <a:graphic>
          <a:graphicData uri="http://schemas.openxmlformats.org/drawingml/2006/table">
            <a:tbl>
              <a:tblPr firstRow="1" bandRow="1"/>
              <a:tblGrid>
                <a:gridCol w="677990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1114979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1166813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1156755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1166813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1247284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  <a:gridCol w="1038565">
                  <a:extLst>
                    <a:ext uri="{9D8B030D-6E8A-4147-A177-3AD203B41FA5}">
                      <a16:colId xmlns:a16="http://schemas.microsoft.com/office/drawing/2014/main" val="818006175"/>
                    </a:ext>
                  </a:extLst>
                </a:gridCol>
              </a:tblGrid>
              <a:tr h="284629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N. vetture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62734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110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62734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136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62734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4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62734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47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62734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71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1F5B28BE-F712-4F54-B91F-CF3555D7B6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86077"/>
              </p:ext>
            </p:extLst>
          </p:nvPr>
        </p:nvGraphicFramePr>
        <p:xfrm>
          <a:off x="787400" y="1237272"/>
          <a:ext cx="7569199" cy="1598299"/>
        </p:xfrm>
        <a:graphic>
          <a:graphicData uri="http://schemas.openxmlformats.org/drawingml/2006/table">
            <a:tbl>
              <a:tblPr firstRow="1" bandRow="1"/>
              <a:tblGrid>
                <a:gridCol w="677990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1114980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1166812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1156756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116681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1247284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  <a:gridCol w="1038565">
                  <a:extLst>
                    <a:ext uri="{9D8B030D-6E8A-4147-A177-3AD203B41FA5}">
                      <a16:colId xmlns:a16="http://schemas.microsoft.com/office/drawing/2014/main" val="818006175"/>
                    </a:ext>
                  </a:extLst>
                </a:gridCol>
              </a:tblGrid>
              <a:tr h="284629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N. vetture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62734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209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62734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169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62734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175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62734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49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62734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107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CFAA3046-79F6-4141-8537-4A33176EC9A0}"/>
              </a:ext>
            </a:extLst>
          </p:cNvPr>
          <p:cNvSpPr txBox="1"/>
          <p:nvPr/>
        </p:nvSpPr>
        <p:spPr>
          <a:xfrm>
            <a:off x="1390650" y="929495"/>
            <a:ext cx="3435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Nunito Sans" pitchFamily="2" charset="0"/>
              </a:rPr>
              <a:t>Europa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4572C36-3FF6-4203-8D01-AE3EC40BC2CB}"/>
              </a:ext>
            </a:extLst>
          </p:cNvPr>
          <p:cNvSpPr txBox="1"/>
          <p:nvPr/>
        </p:nvSpPr>
        <p:spPr>
          <a:xfrm>
            <a:off x="1435100" y="3067188"/>
            <a:ext cx="3435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Nunito Sans" pitchFamily="2" charset="0"/>
              </a:rPr>
              <a:t>America</a:t>
            </a:r>
          </a:p>
        </p:txBody>
      </p:sp>
    </p:spTree>
    <p:extLst>
      <p:ext uri="{BB962C8B-B14F-4D97-AF65-F5344CB8AC3E}">
        <p14:creationId xmlns:p14="http://schemas.microsoft.com/office/powerpoint/2010/main" val="587945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F99117ED-D67F-46EA-9888-7A07B730ED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" b="18"/>
          <a:stretch>
            <a:fillRect/>
          </a:stretch>
        </p:blipFill>
        <p:spPr>
          <a:xfrm>
            <a:off x="0" y="2217738"/>
            <a:ext cx="9144000" cy="2925762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57078D-762B-4244-A934-B471FEF6AD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3851" y="1154145"/>
            <a:ext cx="8643615" cy="2301353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/>
              <a:t>Per riuscire a trarre informazioni significative dai dati si è rivelata necessaria la creazione di un algoritmo che dividesse il dataset in </a:t>
            </a:r>
            <a:r>
              <a:rPr lang="it-IT" b="1" dirty="0"/>
              <a:t>serie: </a:t>
            </a:r>
            <a:r>
              <a:rPr lang="it-IT" dirty="0"/>
              <a:t>periodi in cui la macchina passa da una velocità uguale a zero a velocità superiori e torna a zero. </a:t>
            </a:r>
          </a:p>
          <a:p>
            <a:endParaRPr lang="it-IT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Analisi serie</a:t>
            </a:r>
            <a:endParaRPr lang="it-IT" b="0" cap="none" dirty="0">
              <a:solidFill>
                <a:srgbClr val="000000"/>
              </a:solidFill>
              <a:latin typeface="Nunito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92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F99117ED-D67F-46EA-9888-7A07B730ED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" b="18"/>
          <a:stretch>
            <a:fillRect/>
          </a:stretch>
        </p:blipFill>
        <p:spPr>
          <a:xfrm>
            <a:off x="0" y="2217738"/>
            <a:ext cx="9144000" cy="2925762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57078D-762B-4244-A934-B471FEF6AD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3851" y="1154145"/>
            <a:ext cx="8643615" cy="2301353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 Sans" pitchFamily="2" charset="0"/>
                <a:cs typeface="Arial"/>
                <a:sym typeface="Arial"/>
              </a:rPr>
              <a:t>L’algoritmo individua le serie e seleziona quelle utili all’analisi tramite due </a:t>
            </a:r>
            <a:r>
              <a:rPr kumimoji="0" lang="it-IT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 Sans" pitchFamily="2" charset="0"/>
                <a:cs typeface="Arial"/>
                <a:sym typeface="Arial"/>
              </a:rPr>
              <a:t>parametri</a:t>
            </a: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 Sans" pitchFamily="2" charset="0"/>
                <a:cs typeface="Arial"/>
                <a:sym typeface="Arial"/>
              </a:rPr>
              <a:t>:</a:t>
            </a:r>
          </a:p>
          <a:p>
            <a:pPr marL="400050" marR="0" lvl="0" indent="-4000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E69"/>
              </a:buClr>
              <a:buSzPts val="1400"/>
              <a:buFont typeface="Wingdings" panose="05000000000000000000" pitchFamily="2" charset="2"/>
              <a:buChar char="Ø"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 Sans" pitchFamily="2" charset="0"/>
                <a:cs typeface="Arial"/>
                <a:sym typeface="Arial"/>
              </a:rPr>
              <a:t>La velocità che deve raggiungere al suo interno la vettura perché la serie sia considerata valida</a:t>
            </a:r>
          </a:p>
          <a:p>
            <a:pPr marL="400050" marR="0" lvl="0" indent="-4000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E69"/>
              </a:buClr>
              <a:buSzPts val="1400"/>
              <a:buFont typeface="Wingdings" panose="05000000000000000000" pitchFamily="2" charset="2"/>
              <a:buChar char="Ø"/>
              <a:tabLst/>
              <a:defRPr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 Sans" pitchFamily="2" charset="0"/>
                <a:cs typeface="Arial"/>
                <a:sym typeface="Arial"/>
              </a:rPr>
              <a:t>La distanza di tempo che deve intercorrere tra due serie perché siano considerate distinte </a:t>
            </a:r>
          </a:p>
          <a:p>
            <a:endParaRPr lang="it-IT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Analisi serie</a:t>
            </a:r>
            <a:endParaRPr lang="it-IT" b="0" cap="none" dirty="0">
              <a:solidFill>
                <a:srgbClr val="000000"/>
              </a:solidFill>
              <a:latin typeface="Nunito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5326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F99117ED-D67F-46EA-9888-7A07B730ED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" b="18"/>
          <a:stretch/>
        </p:blipFill>
        <p:spPr>
          <a:xfrm>
            <a:off x="0" y="2217738"/>
            <a:ext cx="9144000" cy="2925762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57078D-762B-4244-A934-B471FEF6AD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3851" y="891679"/>
            <a:ext cx="8643615" cy="2301353"/>
          </a:xfrm>
        </p:spPr>
        <p:txBody>
          <a:bodyPr/>
          <a:lstStyle/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it-IT" dirty="0">
                <a:latin typeface="Nunito Sans" pitchFamily="2" charset="0"/>
              </a:rPr>
              <a:t>Per limitare l’individuazione delle serie a parti del dataset effettivamente utili all’analisi, sono stati utilizzati i parametri: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Velocità maggiore alla media della vettura sommata a una deviazione standard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Distanza temporale di 5 minuti</a:t>
            </a:r>
          </a:p>
          <a:p>
            <a:endParaRPr lang="it-IT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Analisi serie</a:t>
            </a:r>
            <a:endParaRPr lang="it-IT" b="0" cap="none" dirty="0">
              <a:solidFill>
                <a:srgbClr val="000000"/>
              </a:solidFill>
              <a:latin typeface="Nunito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0731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F99117ED-D67F-46EA-9888-7A07B730ED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" b="18"/>
          <a:stretch/>
        </p:blipFill>
        <p:spPr>
          <a:xfrm>
            <a:off x="0" y="2217738"/>
            <a:ext cx="9144000" cy="2925762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57078D-762B-4244-A934-B471FEF6AD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3851" y="1167072"/>
            <a:ext cx="8643615" cy="230135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it-IT" dirty="0"/>
              <a:t>La selezione di serie utili all’analisi permette di: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/>
              <a:t>Eliminare spostamenti poco significativi ai fini della classificazione dall’analisi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/>
              <a:t>Calcolare la durata di guida, elemento fondamentale per la definizione di tipologie utenti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Analisi serie</a:t>
            </a:r>
            <a:endParaRPr lang="it-IT" b="0" cap="none" dirty="0">
              <a:solidFill>
                <a:srgbClr val="000000"/>
              </a:solidFill>
              <a:latin typeface="Nunito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060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Cluster </a:t>
            </a:r>
            <a:r>
              <a:rPr lang="it-IT" sz="2400" b="0" cap="none" dirty="0" err="1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analysis</a:t>
            </a:r>
            <a:endParaRPr lang="it-IT" b="0" cap="none" dirty="0">
              <a:solidFill>
                <a:srgbClr val="000000"/>
              </a:solidFill>
              <a:latin typeface="Nunito Sans" pitchFamily="2" charset="0"/>
            </a:endParaRP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50" y="807945"/>
            <a:ext cx="8230215" cy="3763509"/>
          </a:xfrm>
        </p:spPr>
        <p:txBody>
          <a:bodyPr>
            <a:normAutofit fontScale="92500"/>
          </a:bodyPr>
          <a:lstStyle/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b="0" i="0" dirty="0">
                <a:solidFill>
                  <a:srgbClr val="202124"/>
                </a:solidFill>
                <a:effectLst/>
                <a:latin typeface="Nunito Sans" pitchFamily="2" charset="0"/>
              </a:rPr>
              <a:t>L’analisi di cluster prevede la scopert</a:t>
            </a:r>
            <a:r>
              <a:rPr lang="it-IT" dirty="0">
                <a:solidFill>
                  <a:srgbClr val="202124"/>
                </a:solidFill>
                <a:latin typeface="Nunito Sans" pitchFamily="2" charset="0"/>
              </a:rPr>
              <a:t>a autonoma di raggruppamenti (</a:t>
            </a:r>
            <a:r>
              <a:rPr lang="it-IT" b="1" dirty="0">
                <a:solidFill>
                  <a:srgbClr val="202124"/>
                </a:solidFill>
                <a:latin typeface="Nunito Sans" pitchFamily="2" charset="0"/>
              </a:rPr>
              <a:t>cluster</a:t>
            </a:r>
            <a:r>
              <a:rPr lang="it-IT" dirty="0">
                <a:solidFill>
                  <a:srgbClr val="202124"/>
                </a:solidFill>
                <a:latin typeface="Nunito Sans" pitchFamily="2" charset="0"/>
              </a:rPr>
              <a:t>) nei dati sulla base di pattern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solidFill>
                  <a:srgbClr val="202124"/>
                </a:solidFill>
                <a:latin typeface="Nunito Sans" pitchFamily="2" charset="0"/>
              </a:rPr>
              <a:t>Nello specifico, questa classe di algoritmi ha come obiettivo la minimizzazione della varianza totale intra-gruppo, concepita in termini di distanza in uno spazio multidimensionale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b="0" i="0" dirty="0">
                <a:solidFill>
                  <a:srgbClr val="202124"/>
                </a:solidFill>
                <a:effectLst/>
                <a:latin typeface="Nunito Sans" pitchFamily="2" charset="0"/>
              </a:rPr>
              <a:t>Si tratta di un’attività di apprendimento automatico </a:t>
            </a:r>
            <a:r>
              <a:rPr lang="it-IT" b="1" i="0" dirty="0">
                <a:solidFill>
                  <a:srgbClr val="202124"/>
                </a:solidFill>
                <a:effectLst/>
                <a:latin typeface="Nunito Sans" pitchFamily="2" charset="0"/>
              </a:rPr>
              <a:t>non supervisionato</a:t>
            </a:r>
            <a:endParaRPr lang="it-IT" b="1" dirty="0">
              <a:solidFill>
                <a:srgbClr val="202124"/>
              </a:solidFill>
              <a:latin typeface="Nunito Sans" pitchFamily="2" charset="0"/>
            </a:endParaRP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b="0" i="0" dirty="0">
                <a:solidFill>
                  <a:srgbClr val="202124"/>
                </a:solidFill>
                <a:effectLst/>
                <a:latin typeface="Nunito Sans" pitchFamily="2" charset="0"/>
              </a:rPr>
              <a:t>Al contrario di algoritmi di apprendimento supervisionato, i risultati non possono essere confrontati con delle categorie preassegnate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solidFill>
                  <a:srgbClr val="202124"/>
                </a:solidFill>
                <a:latin typeface="Nunito Sans" pitchFamily="2" charset="0"/>
              </a:rPr>
              <a:t>Questo tipo di tecnica statistica permette di assegnare i veicoli a un gruppo di auto simili sulla base di caratteristiche comuni senza bisogno di preimpostare delle categorie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it-IT" b="0" i="0" dirty="0">
              <a:solidFill>
                <a:srgbClr val="202124"/>
              </a:solidFill>
              <a:effectLst/>
              <a:latin typeface="Nunito Sans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036656"/>
      </p:ext>
    </p:extLst>
  </p:cSld>
  <p:clrMapOvr>
    <a:masterClrMapping/>
  </p:clrMapOvr>
</p:sld>
</file>

<file path=ppt/theme/theme1.xml><?xml version="1.0" encoding="utf-8"?>
<a:theme xmlns:a="http://schemas.openxmlformats.org/drawingml/2006/main" name="APPLIED">
  <a:themeElements>
    <a:clrScheme name="Simple Light">
      <a:dk1>
        <a:srgbClr val="FFFFFF"/>
      </a:dk1>
      <a:lt1>
        <a:srgbClr val="000000"/>
      </a:lt1>
      <a:dk2>
        <a:srgbClr val="595959"/>
      </a:dk2>
      <a:lt2>
        <a:srgbClr val="EEEEEE"/>
      </a:lt2>
      <a:accent1>
        <a:srgbClr val="007FC2"/>
      </a:accent1>
      <a:accent2>
        <a:srgbClr val="005BB2"/>
      </a:accent2>
      <a:accent3>
        <a:srgbClr val="78909C"/>
      </a:accent3>
      <a:accent4>
        <a:srgbClr val="003CA0"/>
      </a:accent4>
      <a:accent5>
        <a:srgbClr val="002E69"/>
      </a:accent5>
      <a:accent6>
        <a:srgbClr val="FFD966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PLIED_template-250320.pptx" id="{7A52F4F5-5518-1A45-8CFD-618E313752CC}" vid="{26F3AED2-6241-9244-96E8-A524CA40A49F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ADA670D1F2B44BBA786BCB99EB8230" ma:contentTypeVersion="4" ma:contentTypeDescription="Create a new document." ma:contentTypeScope="" ma:versionID="c17bca4fb693fb2972b07c20f925f98e">
  <xsd:schema xmlns:xsd="http://www.w3.org/2001/XMLSchema" xmlns:xs="http://www.w3.org/2001/XMLSchema" xmlns:p="http://schemas.microsoft.com/office/2006/metadata/properties" xmlns:ns2="7b8ef0a9-b9b8-4f6c-8ca9-35eb87a149de" xmlns:ns3="3e8849ca-68a6-4ac9-b153-c1b91cdf1eac" targetNamespace="http://schemas.microsoft.com/office/2006/metadata/properties" ma:root="true" ma:fieldsID="0f413e9fc87466e72f32bdca17ad7681" ns2:_="" ns3:_="">
    <xsd:import namespace="7b8ef0a9-b9b8-4f6c-8ca9-35eb87a149de"/>
    <xsd:import namespace="3e8849ca-68a6-4ac9-b153-c1b91cdf1ea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8ef0a9-b9b8-4f6c-8ca9-35eb87a149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8849ca-68a6-4ac9-b153-c1b91cdf1ea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5583A5E-B6DC-4B72-A6CD-DE6F57CB20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8ef0a9-b9b8-4f6c-8ca9-35eb87a149de"/>
    <ds:schemaRef ds:uri="3e8849ca-68a6-4ac9-b153-c1b91cdf1ea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4E2834-D8A7-44FD-9CFF-A88D2344953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BE5295E-BE89-43A8-9524-A1236D0473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APPLIED</Template>
  <TotalTime>0</TotalTime>
  <Words>2505</Words>
  <Application>Microsoft Office PowerPoint</Application>
  <PresentationFormat>Presentazione su schermo (16:9)</PresentationFormat>
  <Paragraphs>738</Paragraphs>
  <Slides>44</Slides>
  <Notes>29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44</vt:i4>
      </vt:variant>
    </vt:vector>
  </HeadingPairs>
  <TitlesOfParts>
    <vt:vector size="53" baseType="lpstr">
      <vt:lpstr>Wingdings</vt:lpstr>
      <vt:lpstr>Nunito Sans</vt:lpstr>
      <vt:lpstr>Nunito Sans ExtraLight</vt:lpstr>
      <vt:lpstr>Roboto</vt:lpstr>
      <vt:lpstr>Arial</vt:lpstr>
      <vt:lpstr>Times New Roman</vt:lpstr>
      <vt:lpstr>Nunito Sans Black</vt:lpstr>
      <vt:lpstr>Nunito Sans Light</vt:lpstr>
      <vt:lpstr>APPLIED</vt:lpstr>
      <vt:lpstr>Presentazione standard di PowerPoint</vt:lpstr>
      <vt:lpstr>Agenda </vt:lpstr>
      <vt:lpstr>Contenuti</vt:lpstr>
      <vt:lpstr>Metodologia</vt:lpstr>
      <vt:lpstr>Analisi serie</vt:lpstr>
      <vt:lpstr>Analisi serie</vt:lpstr>
      <vt:lpstr>Analisi serie</vt:lpstr>
      <vt:lpstr>Analisi serie</vt:lpstr>
      <vt:lpstr>Cluster analysis</vt:lpstr>
      <vt:lpstr>Clustering analysis K-means clustering</vt:lpstr>
      <vt:lpstr>Clusterin analysis  K-means clustering</vt:lpstr>
      <vt:lpstr>Cluster analysis Numero di cluster</vt:lpstr>
      <vt:lpstr>Cluster analysis Numero di cluster</vt:lpstr>
      <vt:lpstr>Cluster analysis Variabili</vt:lpstr>
      <vt:lpstr>Cluster analysis Variabili</vt:lpstr>
      <vt:lpstr>Findings  Descrizione cluster</vt:lpstr>
      <vt:lpstr>Findings  Descrizione cluster</vt:lpstr>
      <vt:lpstr>Findings  Descrizione cluster</vt:lpstr>
      <vt:lpstr>Findings  Descrizione cluster</vt:lpstr>
      <vt:lpstr>Findings  Descrizione cluster</vt:lpstr>
      <vt:lpstr>Findings  Descrizione cluster</vt:lpstr>
      <vt:lpstr>Findings  Descrizione cluster</vt:lpstr>
      <vt:lpstr>Controllo</vt:lpstr>
      <vt:lpstr>Controllo  Pressione sull’acceleratore</vt:lpstr>
      <vt:lpstr>Controllo  Temperatura dell’olio</vt:lpstr>
      <vt:lpstr>Controllo  Rivoluzioni per minuto</vt:lpstr>
      <vt:lpstr>Controllo  Coppia istantanea</vt:lpstr>
      <vt:lpstr>Controllo  Active launch control</vt:lpstr>
      <vt:lpstr>Controllo  Driving mode</vt:lpstr>
      <vt:lpstr>Controllo  Driving mode</vt:lpstr>
      <vt:lpstr>Controllo  Driving mode</vt:lpstr>
      <vt:lpstr>Next steps</vt:lpstr>
      <vt:lpstr>Annex Descrizione cluster</vt:lpstr>
      <vt:lpstr>Annex  Descrizione cluster</vt:lpstr>
      <vt:lpstr>Annex</vt:lpstr>
      <vt:lpstr>PAESI</vt:lpstr>
      <vt:lpstr>Findings  Descrizione cluster per continenti</vt:lpstr>
      <vt:lpstr>Findings  Descrizione cluster per continenti: Europa</vt:lpstr>
      <vt:lpstr>Findings  Descrizione cluster per continenti: Europa</vt:lpstr>
      <vt:lpstr>Findings  Descrizione cluster per continenti: Europa</vt:lpstr>
      <vt:lpstr>Findings  Descrizione cluster per continenti: America</vt:lpstr>
      <vt:lpstr>Findings  Descrizione cluster per continenti: America</vt:lpstr>
      <vt:lpstr>Findings  Descrizione cluster per continenti: America</vt:lpstr>
      <vt:lpstr>Findings  Confronto cluster per continenti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Ruberti</dc:creator>
  <cp:lastModifiedBy>Ludovica D'Orsa</cp:lastModifiedBy>
  <cp:revision>247</cp:revision>
  <dcterms:created xsi:type="dcterms:W3CDTF">2021-10-06T12:39:56Z</dcterms:created>
  <dcterms:modified xsi:type="dcterms:W3CDTF">2021-12-16T13:38:52Z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0x010100E7ADA670D1F2B44BBA786BCB99EB8230</vt:lpwstr>
  </property>
</Properties>
</file>

<file path=docProps/thumbnail.jpeg>
</file>